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277" r:id="rId3"/>
    <p:sldId id="278" r:id="rId4"/>
    <p:sldId id="279" r:id="rId5"/>
    <p:sldId id="282" r:id="rId6"/>
    <p:sldId id="280" r:id="rId7"/>
    <p:sldId id="281" r:id="rId8"/>
    <p:sldId id="303" r:id="rId9"/>
    <p:sldId id="291" r:id="rId10"/>
    <p:sldId id="283" r:id="rId11"/>
    <p:sldId id="288" r:id="rId12"/>
    <p:sldId id="292" r:id="rId13"/>
    <p:sldId id="293" r:id="rId14"/>
    <p:sldId id="300" r:id="rId15"/>
    <p:sldId id="304" r:id="rId16"/>
    <p:sldId id="305" r:id="rId17"/>
    <p:sldId id="301" r:id="rId18"/>
    <p:sldId id="258" r:id="rId19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523274"/>
    <a:srgbClr val="BC1255"/>
    <a:srgbClr val="FF6FCF"/>
    <a:srgbClr val="385E9D"/>
    <a:srgbClr val="78BE20"/>
    <a:srgbClr val="B5BD00"/>
    <a:srgbClr val="CE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94571" autoAdjust="0"/>
  </p:normalViewPr>
  <p:slideViewPr>
    <p:cSldViewPr>
      <p:cViewPr>
        <p:scale>
          <a:sx n="150" d="100"/>
          <a:sy n="150" d="100"/>
        </p:scale>
        <p:origin x="-34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E6CC3-A943-4A69-9186-4822584D3B01}" type="datetimeFigureOut">
              <a:rPr lang="en-GB" smtClean="0"/>
              <a:t>5/22/14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4BFC-1C4B-4F09-93D1-88F06F90B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6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8A3C-0F04-794E-8E07-84C954CC6486}" type="datetimeFigureOut">
              <a:rPr lang="en-US" smtClean="0"/>
              <a:t>5/22/14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04F5-601D-E042-A743-D099BAE7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5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404664"/>
            <a:ext cx="7272808" cy="2160241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accent6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2708920"/>
            <a:ext cx="7056784" cy="114840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4077072"/>
            <a:ext cx="3979863" cy="14398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79512" y="2569992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524328" y="260648"/>
            <a:ext cx="0" cy="62646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48" y="2627486"/>
            <a:ext cx="9906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82204"/>
            <a:ext cx="10350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8" y="6032724"/>
            <a:ext cx="565995" cy="4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7272808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988840"/>
            <a:ext cx="7239103" cy="417646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2400" baseline="0">
                <a:solidFill>
                  <a:srgbClr val="002060"/>
                </a:solidFill>
                <a:latin typeface="Corbel" pitchFamily="34" charset="0"/>
              </a:defRPr>
            </a:lvl1pPr>
            <a:lvl2pPr marL="742950" indent="-285750">
              <a:buClr>
                <a:schemeClr val="accent2"/>
              </a:buClr>
              <a:buFont typeface="Arial" pitchFamily="34" charset="0"/>
              <a:buChar char="•"/>
              <a:defRPr sz="2000" baseline="0">
                <a:solidFill>
                  <a:srgbClr val="002060"/>
                </a:solidFill>
                <a:latin typeface="Corbel" pitchFamily="34" charset="0"/>
              </a:defRPr>
            </a:lvl2pPr>
            <a:lvl3pPr marL="1257300" indent="-342900">
              <a:buClr>
                <a:schemeClr val="accent3"/>
              </a:buClr>
              <a:buFont typeface="Arial" pitchFamily="34" charset="0"/>
              <a:buChar char="•"/>
              <a:defRPr sz="1800" baseline="0">
                <a:solidFill>
                  <a:srgbClr val="002060"/>
                </a:solidFill>
                <a:latin typeface="Corbel" pitchFamily="34" charset="0"/>
              </a:defRPr>
            </a:lvl3pPr>
          </a:lstStyle>
          <a:p>
            <a:r>
              <a:rPr lang="en-GB" dirty="0" smtClean="0"/>
              <a:t>Bullet points are in sentence case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740352" y="260648"/>
            <a:ext cx="0" cy="12241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79512" y="6381328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668344" y="6407750"/>
            <a:ext cx="126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www.serscida.eu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4666"/>
            <a:ext cx="706954" cy="8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491880" y="6376243"/>
            <a:ext cx="2346960" cy="365125"/>
          </a:xfrm>
        </p:spPr>
        <p:txBody>
          <a:bodyPr/>
          <a:lstStyle>
            <a:lvl1pPr algn="ctr">
              <a:defRPr/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8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79512" y="6021288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419872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Calibri" pitchFamily="34" charset="0"/>
              </a:rPr>
              <a:t>www.serscida.eu</a:t>
            </a:r>
            <a:endParaRPr lang="en-US" b="1" dirty="0">
              <a:solidFill>
                <a:srgbClr val="002060"/>
              </a:solidFill>
              <a:latin typeface="Corbel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0" y="6188739"/>
            <a:ext cx="535289" cy="5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4" y="6226193"/>
            <a:ext cx="739959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06" y="6232735"/>
            <a:ext cx="747831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3" y="6183275"/>
            <a:ext cx="700599" cy="5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6237312"/>
            <a:ext cx="1032887" cy="2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7" y="6165304"/>
            <a:ext cx="503802" cy="50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87" y="6352781"/>
            <a:ext cx="1333500" cy="2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50" y="550708"/>
            <a:ext cx="3876912" cy="43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1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85E9D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rgbClr val="002060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rgbClr val="002060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060"/>
          </a:solidFill>
          <a:latin typeface="Corbel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000" kern="1200">
          <a:solidFill>
            <a:srgbClr val="002060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−"/>
        <a:defRPr sz="2000" kern="1200">
          <a:solidFill>
            <a:srgbClr val="002060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ojana.tasic@fors.unil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764703"/>
            <a:ext cx="7272808" cy="1584177"/>
          </a:xfrm>
        </p:spPr>
        <p:txBody>
          <a:bodyPr>
            <a:normAutofit/>
          </a:bodyPr>
          <a:lstStyle/>
          <a:p>
            <a:r>
              <a:rPr lang="en-US" dirty="0" smtClean="0"/>
              <a:t>Archive prototype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dirty="0" err="1" smtClean="0"/>
              <a:t>Tasi</a:t>
            </a:r>
            <a:r>
              <a:rPr lang="x-none" dirty="0" smtClean="0"/>
              <a:t>ć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bojana.tasic@fors.unil.ch</a:t>
            </a:r>
            <a:r>
              <a:rPr lang="en-US" dirty="0" smtClean="0"/>
              <a:t>, FORS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4077072"/>
            <a:ext cx="4843264" cy="1439863"/>
          </a:xfrm>
        </p:spPr>
        <p:txBody>
          <a:bodyPr/>
          <a:lstStyle/>
          <a:p>
            <a:r>
              <a:rPr lang="en-GB" dirty="0" smtClean="0"/>
              <a:t>SERSCIDA Dissemination meeting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Sarajevo, Bosnia and Herzegovina</a:t>
            </a:r>
            <a:endParaRPr lang="en-US" dirty="0"/>
          </a:p>
          <a:p>
            <a:r>
              <a:rPr lang="en-US" dirty="0"/>
              <a:t>May </a:t>
            </a:r>
            <a:r>
              <a:rPr lang="en-US" dirty="0" smtClean="0"/>
              <a:t>29, 2014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packages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484784"/>
            <a:ext cx="7527135" cy="4680520"/>
          </a:xfrm>
        </p:spPr>
      </p:pic>
      <p:sp>
        <p:nvSpPr>
          <p:cNvPr id="5" name="Rectangle 4"/>
          <p:cNvSpPr/>
          <p:nvPr/>
        </p:nvSpPr>
        <p:spPr>
          <a:xfrm>
            <a:off x="1115616" y="350100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3768" y="3933056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6016" y="3933056"/>
            <a:ext cx="576064" cy="36004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72200" y="3933056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packages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913" y="425679"/>
            <a:ext cx="10058401" cy="7107777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731439" y="2060848"/>
            <a:ext cx="6912768" cy="4176464"/>
          </a:xfrm>
        </p:spPr>
        <p:txBody>
          <a:bodyPr/>
          <a:lstStyle/>
          <a:p>
            <a:pPr marL="1750060" indent="0">
              <a:lnSpc>
                <a:spcPct val="100000"/>
              </a:lnSpc>
              <a:buNone/>
            </a:pPr>
            <a:r>
              <a:rPr lang="en-US" spc="-10" dirty="0"/>
              <a:t>S</a:t>
            </a:r>
            <a:r>
              <a:rPr lang="en-US" spc="-15" dirty="0"/>
              <a:t>ubmi</a:t>
            </a:r>
            <a:r>
              <a:rPr lang="en-US" spc="-10" dirty="0"/>
              <a:t>ssi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20" dirty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10" dirty="0"/>
              <a:t> </a:t>
            </a:r>
            <a:r>
              <a:rPr lang="en-US" spc="-10" dirty="0" smtClean="0"/>
              <a:t>Package</a:t>
            </a:r>
          </a:p>
          <a:p>
            <a:pPr marL="1750060" indent="0">
              <a:lnSpc>
                <a:spcPct val="100000"/>
              </a:lnSpc>
              <a:buNone/>
            </a:pPr>
            <a:endParaRPr lang="en-US" spc="-10" dirty="0"/>
          </a:p>
          <a:p>
            <a:pPr marL="1750060" indent="0">
              <a:lnSpc>
                <a:spcPct val="100000"/>
              </a:lnSpc>
              <a:buNone/>
            </a:pPr>
            <a:endParaRPr lang="en-US" spc="-10" dirty="0" smtClean="0"/>
          </a:p>
          <a:p>
            <a:pPr marL="1750060" indent="0">
              <a:lnSpc>
                <a:spcPct val="100000"/>
              </a:lnSpc>
              <a:buNone/>
            </a:pPr>
            <a:r>
              <a:rPr lang="en-US" spc="-10" dirty="0" smtClean="0"/>
              <a:t>Archival</a:t>
            </a:r>
            <a:r>
              <a:rPr lang="en-US" spc="5" dirty="0" smtClean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10" dirty="0"/>
              <a:t> </a:t>
            </a:r>
            <a:r>
              <a:rPr lang="en-US" spc="-10" dirty="0"/>
              <a:t>Package</a:t>
            </a:r>
            <a:r>
              <a:rPr lang="en-US" spc="-5" dirty="0"/>
              <a:t> </a:t>
            </a:r>
            <a:endParaRPr lang="en-US" spc="-5" dirty="0" smtClean="0"/>
          </a:p>
          <a:p>
            <a:pPr marL="1750060" indent="0">
              <a:lnSpc>
                <a:spcPct val="100000"/>
              </a:lnSpc>
              <a:buNone/>
            </a:pPr>
            <a:endParaRPr lang="en-US" spc="-5" dirty="0"/>
          </a:p>
          <a:p>
            <a:pPr marL="1750060" indent="0">
              <a:lnSpc>
                <a:spcPct val="100000"/>
              </a:lnSpc>
              <a:buNone/>
            </a:pPr>
            <a:endParaRPr lang="en-US" spc="-30" dirty="0" smtClean="0"/>
          </a:p>
          <a:p>
            <a:pPr marL="1750060" indent="0">
              <a:lnSpc>
                <a:spcPct val="100000"/>
              </a:lnSpc>
              <a:buNone/>
            </a:pPr>
            <a:r>
              <a:rPr lang="en-US" spc="-30" dirty="0" smtClean="0"/>
              <a:t>D</a:t>
            </a:r>
            <a:r>
              <a:rPr lang="en-US" spc="-10" dirty="0" smtClean="0"/>
              <a:t>isse</a:t>
            </a:r>
            <a:r>
              <a:rPr lang="en-US" spc="-15" dirty="0" smtClean="0"/>
              <a:t>mina</a:t>
            </a:r>
            <a:r>
              <a:rPr lang="en-US" spc="-10" dirty="0" smtClean="0"/>
              <a:t>ti</a:t>
            </a:r>
            <a:r>
              <a:rPr lang="en-US" spc="-15" dirty="0" smtClean="0"/>
              <a:t>o</a:t>
            </a:r>
            <a:r>
              <a:rPr lang="en-US" spc="-20" dirty="0" smtClean="0"/>
              <a:t>n</a:t>
            </a:r>
            <a:r>
              <a:rPr lang="en-US" spc="20" dirty="0" smtClean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20" dirty="0"/>
              <a:t> </a:t>
            </a:r>
            <a:r>
              <a:rPr lang="en-US" spc="-10" dirty="0"/>
              <a:t>Package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1173058"/>
            <a:ext cx="6555153" cy="4632204"/>
          </a:xfrm>
        </p:spPr>
      </p:pic>
      <p:sp>
        <p:nvSpPr>
          <p:cNvPr id="4" name="Line Callout 2 (Border and Accent Bar) 3"/>
          <p:cNvSpPr/>
          <p:nvPr/>
        </p:nvSpPr>
        <p:spPr>
          <a:xfrm>
            <a:off x="5796136" y="2405206"/>
            <a:ext cx="2952328" cy="20162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546"/>
              <a:gd name="adj6" fmla="val -52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72808" cy="1143000"/>
          </a:xfrm>
        </p:spPr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0152" y="2621230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EPrints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+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ReShare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Research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repository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Expanded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metadata profile (DDI) </a:t>
            </a:r>
            <a:endParaRPr lang="en-US" sz="1400" spc="-5" dirty="0" smtClean="0">
              <a:solidFill>
                <a:srgbClr val="523274"/>
              </a:solidFill>
              <a:latin typeface="Arial"/>
              <a:cs typeface="Arial"/>
            </a:endParaRP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Developed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by UKDA </a:t>
            </a:r>
          </a:p>
        </p:txBody>
      </p:sp>
    </p:spTree>
    <p:extLst>
      <p:ext uri="{BB962C8B-B14F-4D97-AF65-F5344CB8AC3E}">
        <p14:creationId xmlns:p14="http://schemas.microsoft.com/office/powerpoint/2010/main" val="223377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Picture 10" descr="Ingest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100" y="462563"/>
            <a:ext cx="9598604" cy="6782861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3419872" y="3501008"/>
            <a:ext cx="3096344" cy="2304256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5896" y="3717032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Log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receipt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Virus Scan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Checksum creation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UID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Identify file formats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Validate file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Extract technical metadata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permission    </a:t>
            </a:r>
          </a:p>
        </p:txBody>
      </p:sp>
    </p:spTree>
    <p:extLst>
      <p:ext uri="{BB962C8B-B14F-4D97-AF65-F5344CB8AC3E}">
        <p14:creationId xmlns:p14="http://schemas.microsoft.com/office/powerpoint/2010/main" val="256525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Management and Archival Storage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" name="Picture 2" descr="AIP 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40" y="567785"/>
            <a:ext cx="9144000" cy="6461615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5796136" y="2636912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669"/>
              <a:gd name="adj6" fmla="val -50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6136" y="2763505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Long term reliable storage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format classification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Risk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analysis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Action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migration of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Security, disaster recovery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1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 descr="Ac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90500"/>
            <a:ext cx="9828584" cy="6945377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868144" y="2636912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201"/>
              <a:gd name="adj6" fmla="val -360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8144" y="2813775"/>
            <a:ext cx="3096344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Process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dissemination request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Descriptive Information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DIP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Nesstar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response </a:t>
            </a:r>
          </a:p>
        </p:txBody>
      </p:sp>
    </p:spTree>
    <p:extLst>
      <p:ext uri="{BB962C8B-B14F-4D97-AF65-F5344CB8AC3E}">
        <p14:creationId xmlns:p14="http://schemas.microsoft.com/office/powerpoint/2010/main" val="249335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100" y="534571"/>
            <a:ext cx="9598603" cy="678286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419872" y="3501008"/>
            <a:ext cx="3096344" cy="2088232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3888" y="3429000"/>
            <a:ext cx="3168352" cy="189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Add/change descriptive metadata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Basic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technical metadata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Change 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format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to the one Consumer expects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rights metadata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1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484" y="1904628"/>
            <a:ext cx="331236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Access tool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 descr="nesst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92" y="3560812"/>
            <a:ext cx="3314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4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" y="2204864"/>
            <a:ext cx="7455127" cy="39604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Deliverable 5.3: Report on prototype database, June 30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Workflow described using OAIS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1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OAIS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61289" y="1484784"/>
            <a:ext cx="7527135" cy="468052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Functional entities </a:t>
            </a:r>
          </a:p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Actors </a:t>
            </a:r>
          </a:p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Information packages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0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Entities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340768"/>
            <a:ext cx="7527135" cy="4680520"/>
          </a:xfrm>
        </p:spPr>
      </p:pic>
      <p:sp>
        <p:nvSpPr>
          <p:cNvPr id="5" name="Rectangle 4"/>
          <p:cNvSpPr/>
          <p:nvPr/>
        </p:nvSpPr>
        <p:spPr>
          <a:xfrm>
            <a:off x="3314159" y="1556792"/>
            <a:ext cx="266429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6087" y="4293096"/>
            <a:ext cx="403244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22071" y="2924944"/>
            <a:ext cx="115212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0223" y="2420888"/>
            <a:ext cx="158417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231" y="3429000"/>
            <a:ext cx="1296144" cy="72008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2431" y="2924944"/>
            <a:ext cx="1080120" cy="1008112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3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332384"/>
            <a:ext cx="7527135" cy="4680520"/>
          </a:xfrm>
        </p:spPr>
      </p:pic>
      <p:sp>
        <p:nvSpPr>
          <p:cNvPr id="3" name="Rectangle 2"/>
          <p:cNvSpPr/>
          <p:nvPr/>
        </p:nvSpPr>
        <p:spPr>
          <a:xfrm>
            <a:off x="1187623" y="1980456"/>
            <a:ext cx="504057" cy="2736304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68343" y="1988840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5856" y="5589240"/>
            <a:ext cx="288032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28800"/>
            <a:ext cx="7416824" cy="4680520"/>
          </a:xfrm>
        </p:spPr>
        <p:txBody>
          <a:bodyPr>
            <a:normAutofit/>
          </a:bodyPr>
          <a:lstStyle/>
          <a:p>
            <a:pPr marL="355600"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odu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rs</a:t>
            </a:r>
          </a:p>
          <a:p>
            <a:pPr marL="756285" lvl="1" indent="-286385"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er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on,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agen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spc="-10" dirty="0" smtClean="0">
                <a:latin typeface="Arial"/>
                <a:cs typeface="Arial"/>
              </a:rPr>
              <a:t>y or a system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spc="-35" dirty="0" smtClean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hat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deposit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data (data </a:t>
            </a:r>
            <a:r>
              <a:rPr lang="en-US" dirty="0" smtClean="0">
                <a:latin typeface="Arial"/>
                <a:cs typeface="Arial"/>
              </a:rPr>
              <a:t>producers, depositors, researchers)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anage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ent</a:t>
            </a:r>
            <a:endParaRPr lang="en-US" dirty="0">
              <a:latin typeface="Arial"/>
              <a:cs typeface="Arial"/>
            </a:endParaRPr>
          </a:p>
          <a:p>
            <a:pPr marL="756285" marR="508634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latin typeface="Arial"/>
                <a:cs typeface="Arial"/>
              </a:rPr>
              <a:t>People who work in the archive (data managers, a</a:t>
            </a:r>
            <a:r>
              <a:rPr lang="en-US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h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-10" dirty="0" smtClean="0">
                <a:latin typeface="Arial"/>
                <a:cs typeface="Arial"/>
              </a:rPr>
              <a:t>v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10" dirty="0" smtClean="0">
                <a:latin typeface="Arial"/>
                <a:cs typeface="Arial"/>
              </a:rPr>
              <a:t>t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spc="-3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progra</a:t>
            </a:r>
            <a:r>
              <a:rPr lang="en-US" spc="-15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10" dirty="0" smtClean="0">
                <a:latin typeface="Arial"/>
                <a:cs typeface="Arial"/>
              </a:rPr>
              <a:t>rs</a:t>
            </a:r>
            <a:r>
              <a:rPr lang="en-US" dirty="0">
                <a:latin typeface="Arial"/>
                <a:cs typeface="Arial"/>
              </a:rPr>
              <a:t>, da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aba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anagers,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5" dirty="0" err="1">
                <a:latin typeface="Arial"/>
                <a:cs typeface="Arial"/>
              </a:rPr>
              <a:t>c</a:t>
            </a:r>
            <a:r>
              <a:rPr lang="en-US" dirty="0" err="1">
                <a:latin typeface="Arial"/>
                <a:cs typeface="Arial"/>
              </a:rPr>
              <a:t>en</a:t>
            </a:r>
            <a:r>
              <a:rPr lang="en-US" spc="-10" dirty="0" err="1">
                <a:latin typeface="Arial"/>
                <a:cs typeface="Arial"/>
              </a:rPr>
              <a:t>t</a:t>
            </a:r>
            <a:r>
              <a:rPr lang="en-US" dirty="0" err="1">
                <a:latin typeface="Arial"/>
                <a:cs typeface="Arial"/>
              </a:rPr>
              <a:t>re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anager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ts val="2875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Con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eople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who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data (reader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ear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en-US" spc="-10" dirty="0">
                <a:latin typeface="Arial"/>
                <a:cs typeface="Arial"/>
              </a:rPr>
              <a:t>rs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ade</a:t>
            </a:r>
            <a:r>
              <a:rPr lang="en-US" spc="-5" dirty="0">
                <a:latin typeface="Arial"/>
                <a:cs typeface="Arial"/>
              </a:rPr>
              <a:t>mi</a:t>
            </a:r>
            <a:r>
              <a:rPr lang="en-US" spc="5" dirty="0">
                <a:latin typeface="Arial"/>
                <a:cs typeface="Arial"/>
              </a:rPr>
              <a:t>cs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pub</a:t>
            </a:r>
            <a:r>
              <a:rPr lang="en-US" spc="-5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er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</a:t>
            </a:r>
            <a:r>
              <a:rPr lang="en-US" spc="-5" dirty="0" smtClean="0">
                <a:latin typeface="Arial"/>
                <a:cs typeface="Arial"/>
              </a:rPr>
              <a:t>mm</a:t>
            </a:r>
            <a:r>
              <a:rPr lang="en-US" dirty="0" smtClean="0">
                <a:latin typeface="Arial"/>
                <a:cs typeface="Arial"/>
              </a:rPr>
              <a:t>un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-10" dirty="0" smtClean="0">
                <a:latin typeface="Arial"/>
                <a:cs typeface="Arial"/>
              </a:rPr>
              <a:t>ty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1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632848" cy="5393758"/>
          </a:xfrm>
        </p:spPr>
      </p:pic>
      <p:sp>
        <p:nvSpPr>
          <p:cNvPr id="7" name="Cloud Callout 6"/>
          <p:cNvSpPr/>
          <p:nvPr/>
        </p:nvSpPr>
        <p:spPr>
          <a:xfrm>
            <a:off x="1691680" y="3573016"/>
            <a:ext cx="2664296" cy="1728192"/>
          </a:xfrm>
          <a:prstGeom prst="cloudCallout">
            <a:avLst>
              <a:gd name="adj1" fmla="val -31995"/>
              <a:gd name="adj2" fmla="val 7192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9712" y="3812847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Negotiate with Producer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Audit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submissions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Agree format standards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access permission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metadata for SIP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788024" y="2060848"/>
            <a:ext cx="2376264" cy="1440160"/>
          </a:xfrm>
          <a:prstGeom prst="cloudCallout">
            <a:avLst>
              <a:gd name="adj1" fmla="val 33185"/>
              <a:gd name="adj2" fmla="val -750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12568" y="227687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Monitor the community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do they want?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Monitor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technology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How can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16016" y="3645024"/>
            <a:ext cx="2808312" cy="1584176"/>
          </a:xfrm>
          <a:prstGeom prst="cloudCallout">
            <a:avLst>
              <a:gd name="adj1" fmla="val 21563"/>
              <a:gd name="adj2" fmla="val 769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32040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Support service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How they can access the 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file formats do they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want?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91680" y="2060848"/>
            <a:ext cx="2448272" cy="1440160"/>
          </a:xfrm>
          <a:prstGeom prst="cloudCallout">
            <a:avLst>
              <a:gd name="adj1" fmla="val -29575"/>
              <a:gd name="adj2" fmla="val -7446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1720" y="2348880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on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eg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anda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ds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63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Design 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IP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4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tools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225" y="1700808"/>
            <a:ext cx="7455127" cy="4464496"/>
          </a:xfrm>
        </p:spPr>
        <p:txBody>
          <a:bodyPr/>
          <a:lstStyle/>
          <a:p>
            <a:r>
              <a:rPr lang="en-US" dirty="0" smtClean="0"/>
              <a:t>General communication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Mailing lists</a:t>
            </a:r>
          </a:p>
          <a:p>
            <a:pPr lvl="1"/>
            <a:r>
              <a:rPr lang="en-US" dirty="0" smtClean="0"/>
              <a:t>Direct contact</a:t>
            </a:r>
          </a:p>
          <a:p>
            <a:pPr lvl="1"/>
            <a:endParaRPr lang="en-US" dirty="0"/>
          </a:p>
          <a:p>
            <a:r>
              <a:rPr lang="en-US" dirty="0" smtClean="0"/>
              <a:t>Specific communication</a:t>
            </a:r>
          </a:p>
          <a:p>
            <a:pPr lvl="1"/>
            <a:r>
              <a:rPr lang="en-US" b="1" dirty="0" smtClean="0"/>
              <a:t>RT: </a:t>
            </a:r>
            <a:r>
              <a:rPr lang="en-US" b="1" dirty="0"/>
              <a:t>Request </a:t>
            </a:r>
            <a:r>
              <a:rPr lang="en-US" b="1" dirty="0" smtClean="0"/>
              <a:t>Tracker </a:t>
            </a:r>
            <a:r>
              <a:rPr lang="en-US" dirty="0" smtClean="0"/>
              <a:t>– used to record all the communication in Ingest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KDS-Presentation-Template-Core-arial">
  <a:themeElements>
    <a:clrScheme name="Bojana">
      <a:dk1>
        <a:srgbClr val="2C2C2C"/>
      </a:dk1>
      <a:lt1>
        <a:sysClr val="window" lastClr="FFFFFF"/>
      </a:lt1>
      <a:dk2>
        <a:srgbClr val="4A60AC"/>
      </a:dk2>
      <a:lt2>
        <a:srgbClr val="BCC0C5"/>
      </a:lt2>
      <a:accent1>
        <a:srgbClr val="724C9E"/>
      </a:accent1>
      <a:accent2>
        <a:srgbClr val="A0238A"/>
      </a:accent2>
      <a:accent3>
        <a:srgbClr val="CA2866"/>
      </a:accent3>
      <a:accent4>
        <a:srgbClr val="CD202A"/>
      </a:accent4>
      <a:accent5>
        <a:srgbClr val="4A60AC"/>
      </a:accent5>
      <a:accent6>
        <a:srgbClr val="724C9E"/>
      </a:accent6>
      <a:hlink>
        <a:srgbClr val="4A60AC"/>
      </a:hlink>
      <a:folHlink>
        <a:srgbClr val="CA2866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318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UKDS-Presentation-Template-Core-arial</vt:lpstr>
      <vt:lpstr>Archive prototype</vt:lpstr>
      <vt:lpstr>Introduction</vt:lpstr>
      <vt:lpstr>OAIS model</vt:lpstr>
      <vt:lpstr>Elements</vt:lpstr>
      <vt:lpstr>Functional Entities</vt:lpstr>
      <vt:lpstr>Actors</vt:lpstr>
      <vt:lpstr>Actors</vt:lpstr>
      <vt:lpstr>Communication with Actors</vt:lpstr>
      <vt:lpstr>Communication tools</vt:lpstr>
      <vt:lpstr>Information packages</vt:lpstr>
      <vt:lpstr>Information packages</vt:lpstr>
      <vt:lpstr>Ingest</vt:lpstr>
      <vt:lpstr>Ingest</vt:lpstr>
      <vt:lpstr>Data Management and Archival Storage</vt:lpstr>
      <vt:lpstr>Access</vt:lpstr>
      <vt:lpstr>Access</vt:lpstr>
      <vt:lpstr>Access tool</vt:lpstr>
      <vt:lpstr>PowerPoint Presentation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SERSCIDA Archive Prototype</dc:title>
  <dc:subject/>
  <dc:creator>Bojana Tasic</dc:creator>
  <cp:keywords/>
  <dc:description/>
  <cp:lastModifiedBy>Bojana Tasic</cp:lastModifiedBy>
  <cp:revision>249</cp:revision>
  <cp:lastPrinted>2013-05-13T12:44:15Z</cp:lastPrinted>
  <dcterms:created xsi:type="dcterms:W3CDTF">2013-05-13T09:17:56Z</dcterms:created>
  <dcterms:modified xsi:type="dcterms:W3CDTF">2014-05-22T07:11:40Z</dcterms:modified>
  <cp:category/>
</cp:coreProperties>
</file>