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96" r:id="rId1"/>
  </p:sldMasterIdLst>
  <p:notesMasterIdLst>
    <p:notesMasterId r:id="rId9"/>
  </p:notesMasterIdLst>
  <p:sldIdLst>
    <p:sldId id="256" r:id="rId2"/>
    <p:sldId id="260" r:id="rId3"/>
    <p:sldId id="266" r:id="rId4"/>
    <p:sldId id="270" r:id="rId5"/>
    <p:sldId id="268" r:id="rId6"/>
    <p:sldId id="269" r:id="rId7"/>
    <p:sldId id="264" r:id="rId8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9E24-28BB-437D-8491-B2CE680B5899}" type="datetimeFigureOut">
              <a:rPr lang="de-DE" smtClean="0"/>
              <a:pPr/>
              <a:t>24.05.2014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8E18B-B73E-4546-A8FC-A90FBEF65028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5005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8E18B-B73E-4546-A8FC-A90FBEF65028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4961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8E18B-B73E-4546-A8FC-A90FBEF65028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496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4EC6B824-FAE5-42F3-9188-022C8D206393}" type="datetime1">
              <a:rPr lang="de-DE" smtClean="0"/>
              <a:pPr>
                <a:defRPr/>
              </a:pPr>
              <a:t>24.05.2014</a:t>
            </a:fld>
            <a:endParaRPr lang="de-A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“Towards 2020: New Horizons for RTD and Innovation in the Western Balkan Region”</a:t>
            </a:r>
            <a:endParaRPr lang="de-AT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9A46E034-BA04-497E-853E-725C5CCF498E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C6B824-FAE5-42F3-9188-022C8D206393}" type="datetime1">
              <a:rPr lang="de-DE" smtClean="0"/>
              <a:pPr>
                <a:defRPr/>
              </a:pPr>
              <a:t>24.05.2014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“Towards 2020: New Horizons for RTD and Innovation in the Western Balkan Region”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6E034-BA04-497E-853E-725C5CCF498E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C6B824-FAE5-42F3-9188-022C8D206393}" type="datetime1">
              <a:rPr lang="de-DE" smtClean="0"/>
              <a:pPr>
                <a:defRPr/>
              </a:pPr>
              <a:t>24.05.2014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“Towards 2020: New Horizons for RTD and Innovation in the Western Balkan Region”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6E034-BA04-497E-853E-725C5CCF498E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C6B824-FAE5-42F3-9188-022C8D206393}" type="datetime1">
              <a:rPr lang="de-DE" smtClean="0"/>
              <a:pPr>
                <a:defRPr/>
              </a:pPr>
              <a:t>24.05.2014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“Towards 2020: New Horizons for RTD and Innovation in the Western Balkan Region”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6E034-BA04-497E-853E-725C5CCF498E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fld id="{4EC6B824-FAE5-42F3-9188-022C8D206393}" type="datetime1">
              <a:rPr lang="de-DE" smtClean="0"/>
              <a:pPr>
                <a:defRPr/>
              </a:pPr>
              <a:t>24.05.2014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“Towards 2020: New Horizons for RTD and Innovation in the Western Balkan Region”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9A46E034-BA04-497E-853E-725C5CCF498E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C6B824-FAE5-42F3-9188-022C8D206393}" type="datetime1">
              <a:rPr lang="de-DE" smtClean="0"/>
              <a:pPr>
                <a:defRPr/>
              </a:pPr>
              <a:t>24.05.2014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“Towards 2020: New Horizons for RTD and Innovation in the Western Balkan Region”</a:t>
            </a:r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6E034-BA04-497E-853E-725C5CCF498E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C6B824-FAE5-42F3-9188-022C8D206393}" type="datetime1">
              <a:rPr lang="de-DE" smtClean="0"/>
              <a:pPr>
                <a:defRPr/>
              </a:pPr>
              <a:t>24.05.2014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“Towards 2020: New Horizons for RTD and Innovation in the Western Balkan Region”</a:t>
            </a:r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6E034-BA04-497E-853E-725C5CCF498E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C6B824-FAE5-42F3-9188-022C8D206393}" type="datetime1">
              <a:rPr lang="de-DE" smtClean="0"/>
              <a:pPr>
                <a:defRPr/>
              </a:pPr>
              <a:t>24.05.2014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“Towards 2020: New Horizons for RTD and Innovation in the Western Balkan Region”</a:t>
            </a:r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6E034-BA04-497E-853E-725C5CCF498E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C6B824-FAE5-42F3-9188-022C8D206393}" type="datetime1">
              <a:rPr lang="de-DE" smtClean="0"/>
              <a:pPr>
                <a:defRPr/>
              </a:pPr>
              <a:t>24.05.2014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“Towards 2020: New Horizons for RTD and Innovation in the Western Balkan Region”</a:t>
            </a:r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6E034-BA04-497E-853E-725C5CCF498E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C6B824-FAE5-42F3-9188-022C8D206393}" type="datetime1">
              <a:rPr lang="de-DE" smtClean="0"/>
              <a:pPr>
                <a:defRPr/>
              </a:pPr>
              <a:t>24.05.2014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“Towards 2020: New Horizons for RTD and Innovation in the Western Balkan Region”</a:t>
            </a:r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6E034-BA04-497E-853E-725C5CCF498E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C6B824-FAE5-42F3-9188-022C8D206393}" type="datetime1">
              <a:rPr lang="de-DE" smtClean="0"/>
              <a:pPr>
                <a:defRPr/>
              </a:pPr>
              <a:t>24.05.2014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“Towards 2020: New Horizons for RTD and Innovation in the Western Balkan Region”</a:t>
            </a:r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6E034-BA04-497E-853E-725C5CCF498E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EC6B824-FAE5-42F3-9188-022C8D206393}" type="datetime1">
              <a:rPr lang="de-DE" smtClean="0"/>
              <a:pPr>
                <a:defRPr/>
              </a:pPr>
              <a:t>24.05.2014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“Towards 2020: New Horizons for RTD and Innovation in the Western Balkan Region”</a:t>
            </a:r>
            <a:endParaRPr lang="de-AT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A46E034-BA04-497E-853E-725C5CCF498E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regeringen.se/sb/d/16844/a/20802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</a:t>
            </a:r>
            <a:r>
              <a:rPr lang="en-US" dirty="0"/>
              <a:t>legislation relevant for </a:t>
            </a:r>
            <a:r>
              <a:rPr lang="en-US" dirty="0" smtClean="0"/>
              <a:t>register based research in Sweden</a:t>
            </a:r>
            <a:endParaRPr lang="de-AT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085184"/>
            <a:ext cx="3568824" cy="93610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b="1" dirty="0" smtClean="0"/>
              <a:t>Daniela Andrén, </a:t>
            </a:r>
            <a:endParaRPr lang="en-US" b="1" dirty="0" smtClean="0"/>
          </a:p>
          <a:p>
            <a:pPr algn="ctr"/>
            <a:r>
              <a:rPr lang="en-US" altLang="sv-SE" dirty="0" err="1" smtClean="0">
                <a:latin typeface="Arial" charset="0"/>
                <a:ea typeface="ＭＳ Ｐゴシック" pitchFamily="34" charset="-128"/>
                <a:cs typeface="Arial" charset="0"/>
              </a:rPr>
              <a:t>Örebro</a:t>
            </a:r>
            <a:r>
              <a:rPr lang="en-US" altLang="sv-SE" dirty="0" smtClean="0">
                <a:latin typeface="Arial" charset="0"/>
                <a:ea typeface="ＭＳ Ｐゴシック" pitchFamily="34" charset="-128"/>
                <a:cs typeface="Arial" charset="0"/>
              </a:rPr>
              <a:t> University </a:t>
            </a:r>
            <a:r>
              <a:rPr lang="en-US" altLang="sv-SE" dirty="0">
                <a:latin typeface="Arial" charset="0"/>
                <a:ea typeface="ＭＳ Ｐゴシック" pitchFamily="34" charset="-128"/>
                <a:cs typeface="Arial" charset="0"/>
              </a:rPr>
              <a:t>School of Business</a:t>
            </a:r>
            <a:r>
              <a:rPr lang="en-US" altLang="sv-SE" dirty="0" smtClean="0">
                <a:latin typeface="Arial" charset="0"/>
                <a:ea typeface="ＭＳ Ｐゴシック" pitchFamily="34" charset="-128"/>
                <a:cs typeface="Arial" charset="0"/>
              </a:rPr>
              <a:t>,</a:t>
            </a:r>
            <a:r>
              <a:rPr lang="en-US" altLang="sv-SE" dirty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en-US" altLang="sv-SE" dirty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sv-SE" dirty="0">
                <a:latin typeface="Arial" charset="0"/>
                <a:ea typeface="ＭＳ Ｐゴシック" pitchFamily="34" charset="-128"/>
                <a:cs typeface="Arial" charset="0"/>
              </a:rPr>
              <a:t>&amp; Swedish Social Insurance Agency </a:t>
            </a:r>
            <a:br>
              <a:rPr lang="en-US" altLang="sv-SE" dirty="0">
                <a:latin typeface="Arial" charset="0"/>
                <a:ea typeface="ＭＳ Ｐゴシック" pitchFamily="34" charset="-128"/>
                <a:cs typeface="Arial" charset="0"/>
              </a:rPr>
            </a:br>
            <a:endParaRPr lang="de-AT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2699792" y="2519560"/>
            <a:ext cx="554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Data Archives/Services and Policy Level Issues </a:t>
            </a:r>
            <a:r>
              <a:rPr lang="en-US" dirty="0"/>
              <a:t>	</a:t>
            </a:r>
          </a:p>
          <a:p>
            <a:endParaRPr lang="de-DE" dirty="0"/>
          </a:p>
        </p:txBody>
      </p:sp>
      <p:pic>
        <p:nvPicPr>
          <p:cNvPr id="143362" name="Picture 2" descr="FP7-capacitie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857256" cy="698664"/>
          </a:xfrm>
          <a:prstGeom prst="rect">
            <a:avLst/>
          </a:prstGeom>
          <a:noFill/>
        </p:spPr>
      </p:pic>
      <p:pic>
        <p:nvPicPr>
          <p:cNvPr id="143364" name="Picture 4" descr="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0"/>
            <a:ext cx="1000116" cy="1000116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5104722"/>
            <a:ext cx="867076" cy="62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fk60mm_cmyk_p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266972"/>
            <a:ext cx="2162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My organizations &amp; </a:t>
            </a:r>
            <a:r>
              <a:rPr lang="en-GB" dirty="0"/>
              <a:t>data 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A46E034-BA04-497E-853E-725C5CCF498E}" type="slidenum">
              <a:rPr lang="de-AT" smtClean="0"/>
              <a:pPr>
                <a:defRPr/>
              </a:pPr>
              <a:t>2</a:t>
            </a:fld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sv-SE" b="1" dirty="0" err="1">
                <a:latin typeface="Arial" charset="0"/>
                <a:ea typeface="ＭＳ Ｐゴシック" pitchFamily="34" charset="-128"/>
                <a:cs typeface="Arial" charset="0"/>
              </a:rPr>
              <a:t>Örebro</a:t>
            </a:r>
            <a:r>
              <a:rPr lang="en-US" altLang="sv-SE" b="1" dirty="0">
                <a:latin typeface="Arial" charset="0"/>
                <a:ea typeface="ＭＳ Ｐゴシック" pitchFamily="34" charset="-128"/>
                <a:cs typeface="Arial" charset="0"/>
              </a:rPr>
              <a:t> University School of </a:t>
            </a:r>
            <a:r>
              <a:rPr lang="en-US" altLang="sv-SE" b="1" dirty="0" smtClean="0">
                <a:latin typeface="Arial" charset="0"/>
                <a:ea typeface="ＭＳ Ｐゴシック" pitchFamily="34" charset="-128"/>
                <a:cs typeface="Arial" charset="0"/>
              </a:rPr>
              <a:t>Business</a:t>
            </a:r>
            <a:endParaRPr lang="en-GB" b="1" dirty="0" smtClean="0"/>
          </a:p>
          <a:p>
            <a:pPr lvl="2"/>
            <a:r>
              <a:rPr lang="en-US" dirty="0" smtClean="0"/>
              <a:t>Relatively young &amp; and fast growing universities </a:t>
            </a:r>
            <a:r>
              <a:rPr lang="en-US" dirty="0"/>
              <a:t>in Sweden, </a:t>
            </a:r>
            <a:endParaRPr lang="en-US" dirty="0" smtClean="0"/>
          </a:p>
          <a:p>
            <a:pPr lvl="2"/>
            <a:r>
              <a:rPr lang="en-US" dirty="0" smtClean="0"/>
              <a:t>Has several longitudinal individual databases in social sciences</a:t>
            </a:r>
          </a:p>
          <a:p>
            <a:pPr lvl="2"/>
            <a:r>
              <a:rPr lang="en-US" dirty="0" smtClean="0"/>
              <a:t>Is o</a:t>
            </a:r>
            <a:r>
              <a:rPr lang="en-US" dirty="0" smtClean="0"/>
              <a:t>ne of the first and most active users of the </a:t>
            </a:r>
            <a:r>
              <a:rPr lang="en-US" dirty="0" err="1"/>
              <a:t>Microdata</a:t>
            </a:r>
            <a:r>
              <a:rPr lang="en-US" dirty="0"/>
              <a:t> Online Access System for access to </a:t>
            </a:r>
            <a:r>
              <a:rPr lang="en-US" dirty="0" err="1"/>
              <a:t>microdata</a:t>
            </a:r>
            <a:r>
              <a:rPr lang="en-US" dirty="0"/>
              <a:t> (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MONA</a:t>
            </a:r>
            <a:r>
              <a:rPr lang="en-US" dirty="0" smtClean="0"/>
              <a:t>) at </a:t>
            </a:r>
            <a:r>
              <a:rPr lang="en-US" dirty="0"/>
              <a:t>Statistics Sweden </a:t>
            </a:r>
            <a:r>
              <a:rPr lang="en-US" dirty="0" smtClean="0"/>
              <a:t>(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SCB</a:t>
            </a:r>
            <a:r>
              <a:rPr lang="en-US" dirty="0" smtClean="0"/>
              <a:t>), which allows </a:t>
            </a:r>
            <a:r>
              <a:rPr lang="en-US" dirty="0"/>
              <a:t>the user access to databases and carry out processing of the data via the Internet.</a:t>
            </a:r>
            <a:endParaRPr lang="en-GB" dirty="0" smtClean="0"/>
          </a:p>
          <a:p>
            <a:r>
              <a:rPr lang="en-US" altLang="sv-SE" b="1" dirty="0">
                <a:latin typeface="Arial" charset="0"/>
                <a:ea typeface="ＭＳ Ｐゴシック" pitchFamily="34" charset="-128"/>
                <a:cs typeface="Arial" charset="0"/>
              </a:rPr>
              <a:t>Swedish Social Insurance Agency</a:t>
            </a:r>
            <a:r>
              <a:rPr lang="en-US" altLang="sv-SE" dirty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endParaRPr lang="en-GB" dirty="0" smtClean="0"/>
          </a:p>
          <a:p>
            <a:pPr lvl="2"/>
            <a:r>
              <a:rPr lang="en-US" dirty="0" smtClean="0"/>
              <a:t>administers </a:t>
            </a:r>
            <a:r>
              <a:rPr lang="en-US" dirty="0"/>
              <a:t>insurance and </a:t>
            </a:r>
            <a:r>
              <a:rPr lang="en-US" dirty="0" smtClean="0"/>
              <a:t>allowances that </a:t>
            </a:r>
            <a:r>
              <a:rPr lang="en-US" dirty="0"/>
              <a:t>are included in the social </a:t>
            </a:r>
            <a:r>
              <a:rPr lang="en-US" dirty="0" smtClean="0"/>
              <a:t>insurance (SI) system</a:t>
            </a:r>
            <a:r>
              <a:rPr lang="en-US" dirty="0"/>
              <a:t>.</a:t>
            </a:r>
            <a:endParaRPr lang="en-US" dirty="0" smtClean="0"/>
          </a:p>
          <a:p>
            <a:pPr lvl="2"/>
            <a:r>
              <a:rPr lang="en-US" dirty="0" smtClean="0"/>
              <a:t>responsible to provide 16 statistical products for the official statistics</a:t>
            </a:r>
          </a:p>
          <a:p>
            <a:pPr lvl="2"/>
            <a:r>
              <a:rPr lang="en-GB" dirty="0" smtClean="0"/>
              <a:t>Owns </a:t>
            </a:r>
            <a:r>
              <a:rPr lang="en-GB" dirty="0"/>
              <a:t>&amp; manages a huge </a:t>
            </a:r>
            <a:r>
              <a:rPr lang="en-GB" dirty="0" smtClean="0"/>
              <a:t>register </a:t>
            </a:r>
            <a:r>
              <a:rPr lang="en-GB" dirty="0"/>
              <a:t>of all </a:t>
            </a:r>
            <a:r>
              <a:rPr lang="en-GB" dirty="0" smtClean="0"/>
              <a:t>payments made </a:t>
            </a:r>
            <a:r>
              <a:rPr lang="en-GB" dirty="0"/>
              <a:t>by the SI</a:t>
            </a:r>
          </a:p>
          <a:p>
            <a:pPr lvl="2"/>
            <a:r>
              <a:rPr lang="en-GB" dirty="0" smtClean="0"/>
              <a:t>Collects a lot of data via questionnaires (in collaboration with SCB)</a:t>
            </a:r>
          </a:p>
          <a:p>
            <a:pPr lvl="2"/>
            <a:r>
              <a:rPr lang="en-GB" dirty="0" smtClean="0"/>
              <a:t>One of the initiators of the biggest longitudinal individual database in Sweden, LISA (together with Uppsala University).</a:t>
            </a:r>
          </a:p>
          <a:p>
            <a:pPr lvl="2"/>
            <a:endParaRPr lang="en-GB" dirty="0" smtClean="0"/>
          </a:p>
          <a:p>
            <a:endParaRPr lang="en-GB" dirty="0"/>
          </a:p>
        </p:txBody>
      </p:sp>
      <p:pic>
        <p:nvPicPr>
          <p:cNvPr id="5" name="Picture 4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900" y="285728"/>
            <a:ext cx="642950" cy="642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8839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latest updates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A46E034-BA04-497E-853E-725C5CCF498E}" type="slidenum">
              <a:rPr lang="de-AT" smtClean="0"/>
              <a:pPr>
                <a:defRPr/>
              </a:pPr>
              <a:t>3</a:t>
            </a:fld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181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March 20, 2014 the </a:t>
            </a:r>
            <a:r>
              <a:rPr lang="en-US" dirty="0"/>
              <a:t>first meeting of the </a:t>
            </a:r>
            <a:r>
              <a:rPr lang="en-US" b="1" dirty="0"/>
              <a:t>Swedish Register Data Council </a:t>
            </a:r>
            <a:endParaRPr lang="en-US" b="1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council was </a:t>
            </a:r>
            <a:r>
              <a:rPr lang="en-US" dirty="0" smtClean="0">
                <a:solidFill>
                  <a:schemeClr val="tx1"/>
                </a:solidFill>
              </a:rPr>
              <a:t>included </a:t>
            </a:r>
            <a:r>
              <a:rPr lang="en-US" dirty="0">
                <a:solidFill>
                  <a:schemeClr val="tx1"/>
                </a:solidFill>
              </a:rPr>
              <a:t>in the Regulation Letter to the Swedish Research Council.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purpose is to </a:t>
            </a:r>
            <a:r>
              <a:rPr lang="en-US" b="1" dirty="0">
                <a:solidFill>
                  <a:schemeClr val="tx1"/>
                </a:solidFill>
              </a:rPr>
              <a:t>advise the Swedish Research Council </a:t>
            </a:r>
            <a:r>
              <a:rPr lang="en-US" dirty="0">
                <a:solidFill>
                  <a:schemeClr val="tx1"/>
                </a:solidFill>
              </a:rPr>
              <a:t>on issues regarding register based research with the ulterior purpose to 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strengthen this research </a:t>
            </a:r>
            <a:r>
              <a:rPr lang="en-US" dirty="0">
                <a:solidFill>
                  <a:schemeClr val="tx1"/>
                </a:solidFill>
              </a:rPr>
              <a:t>by 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increased collaboration between the stakeholders in the field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Council is composed of the directors of the important data </a:t>
            </a:r>
            <a:r>
              <a:rPr lang="en-US" dirty="0" smtClean="0">
                <a:solidFill>
                  <a:schemeClr val="tx1"/>
                </a:solidFill>
              </a:rPr>
              <a:t>authorities, </a:t>
            </a:r>
            <a:r>
              <a:rPr lang="en-US" u="sng" dirty="0">
                <a:solidFill>
                  <a:schemeClr val="tx1"/>
                </a:solidFill>
              </a:rPr>
              <a:t>including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Swedish National Data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</a:t>
            </a:r>
            <a:r>
              <a:rPr lang="en-US" dirty="0" smtClean="0">
                <a:solidFill>
                  <a:schemeClr val="tx1"/>
                </a:solidFill>
              </a:rPr>
              <a:t>, SND</a:t>
            </a:r>
          </a:p>
          <a:p>
            <a:pPr lvl="3"/>
            <a:r>
              <a:rPr lang="en-US" dirty="0"/>
              <a:t>SND is the Swedish node in an international network of data archives.</a:t>
            </a:r>
            <a:endParaRPr lang="en-GB" dirty="0"/>
          </a:p>
          <a:p>
            <a:pPr lvl="3"/>
            <a:r>
              <a:rPr lang="en-US" dirty="0" smtClean="0"/>
              <a:t>SND </a:t>
            </a:r>
            <a:r>
              <a:rPr lang="en-US" dirty="0"/>
              <a:t>is a service </a:t>
            </a:r>
            <a:r>
              <a:rPr lang="en-US" dirty="0" smtClean="0"/>
              <a:t>organization </a:t>
            </a:r>
            <a:r>
              <a:rPr lang="en-US" dirty="0"/>
              <a:t>for Swedish research within the humanities, social sciences and health sciences. </a:t>
            </a:r>
            <a:endParaRPr lang="en-US" dirty="0" smtClean="0"/>
          </a:p>
          <a:p>
            <a:pPr lvl="3"/>
            <a:r>
              <a:rPr lang="en-US" dirty="0" smtClean="0"/>
              <a:t>SND </a:t>
            </a:r>
            <a:r>
              <a:rPr lang="en-US" dirty="0"/>
              <a:t>helps enable Swedish and international researchers gain access to existing data within and outside of Sweden. </a:t>
            </a:r>
            <a:endParaRPr lang="en-US" dirty="0" smtClean="0"/>
          </a:p>
          <a:p>
            <a:pPr lvl="3"/>
            <a:r>
              <a:rPr lang="en-US" dirty="0" smtClean="0"/>
              <a:t>SND </a:t>
            </a:r>
            <a:r>
              <a:rPr lang="en-US" dirty="0"/>
              <a:t>provides support and guidance to researchers throughout the whole research process. </a:t>
            </a:r>
            <a:endParaRPr lang="en-GB" dirty="0"/>
          </a:p>
        </p:txBody>
      </p:sp>
      <p:pic>
        <p:nvPicPr>
          <p:cNvPr id="5" name="Picture 4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900" y="285728"/>
            <a:ext cx="642950" cy="642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156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latest updates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A46E034-BA04-497E-853E-725C5CCF498E}" type="slidenum">
              <a:rPr lang="de-AT" smtClean="0"/>
              <a:pPr>
                <a:defRPr/>
              </a:pPr>
              <a:t>4</a:t>
            </a:fld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The Westerberg enquiry into facilitating register based research (U2013:01)</a:t>
            </a:r>
            <a:r>
              <a:rPr lang="en-US" dirty="0"/>
              <a:t> will be presented on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June 26,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</a:t>
            </a:r>
          </a:p>
          <a:p>
            <a:pPr lvl="2"/>
            <a:r>
              <a:rPr lang="en-US" dirty="0" smtClean="0"/>
              <a:t>It </a:t>
            </a:r>
            <a:r>
              <a:rPr lang="en-US" dirty="0"/>
              <a:t>will propose a new </a:t>
            </a:r>
            <a:r>
              <a:rPr lang="en-US" dirty="0" err="1"/>
              <a:t>biobank</a:t>
            </a:r>
            <a:r>
              <a:rPr lang="en-US" dirty="0"/>
              <a:t> law and </a:t>
            </a:r>
            <a:r>
              <a:rPr lang="en-US" b="1" dirty="0"/>
              <a:t>a new law on research databases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altLang="sv-SE" dirty="0" smtClean="0">
                <a:latin typeface="Arial" charset="0"/>
                <a:ea typeface="ＭＳ Ｐゴシック" pitchFamily="34" charset="-128"/>
                <a:cs typeface="Arial" charset="0"/>
              </a:rPr>
              <a:t>Research databases &amp; data archiving</a:t>
            </a:r>
            <a:endParaRPr lang="en-US" dirty="0" smtClean="0"/>
          </a:p>
          <a:p>
            <a:pPr lvl="2"/>
            <a:r>
              <a:rPr lang="en-US" dirty="0" smtClean="0"/>
              <a:t>Implementation </a:t>
            </a:r>
            <a:r>
              <a:rPr lang="en-US" dirty="0"/>
              <a:t>of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registers </a:t>
            </a:r>
            <a:r>
              <a:rPr lang="en-US" dirty="0"/>
              <a:t>will be based </a:t>
            </a:r>
            <a:r>
              <a:rPr lang="en-US" dirty="0" smtClean="0"/>
              <a:t>on recommendations </a:t>
            </a:r>
            <a:r>
              <a:rPr lang="en-US" dirty="0"/>
              <a:t>from the Swedish Research Council. </a:t>
            </a:r>
            <a:endParaRPr lang="en-US" dirty="0" smtClean="0"/>
          </a:p>
          <a:p>
            <a:pPr lvl="2"/>
            <a:r>
              <a:rPr lang="en-US" dirty="0" smtClean="0"/>
              <a:t>Upon </a:t>
            </a:r>
            <a:r>
              <a:rPr lang="en-US" dirty="0"/>
              <a:t>decision by the government, the research register may get the right to obtain data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other government registers</a:t>
            </a:r>
            <a:r>
              <a:rPr lang="en-US" dirty="0"/>
              <a:t>, i.e. </a:t>
            </a:r>
            <a:r>
              <a:rPr lang="en-US" dirty="0" smtClean="0"/>
              <a:t>from </a:t>
            </a:r>
            <a:r>
              <a:rPr lang="en-US" dirty="0"/>
              <a:t>Statistics Sweden or The National Board of Health and Welfare. </a:t>
            </a:r>
            <a:endParaRPr lang="en-US" dirty="0" smtClean="0"/>
          </a:p>
          <a:p>
            <a:r>
              <a:rPr lang="en-US" dirty="0" smtClean="0"/>
              <a:t>Special focus on data archiving</a:t>
            </a:r>
          </a:p>
          <a:p>
            <a:pPr lvl="3"/>
            <a:r>
              <a:rPr lang="en-US" dirty="0" smtClean="0"/>
              <a:t>Recognizing the importance of maintaining &amp; developing data archives</a:t>
            </a:r>
          </a:p>
          <a:p>
            <a:pPr lvl="3"/>
            <a:r>
              <a:rPr lang="en-US" dirty="0" smtClean="0"/>
              <a:t>Safeguarding </a:t>
            </a:r>
            <a:r>
              <a:rPr lang="en-US" dirty="0"/>
              <a:t>the privacy of individuals, protect confidentiality, proprietary results or national security.</a:t>
            </a:r>
            <a:r>
              <a:rPr lang="en-US" dirty="0" smtClean="0"/>
              <a:t> </a:t>
            </a:r>
          </a:p>
          <a:p>
            <a:pPr lvl="3"/>
            <a:endParaRPr lang="en-GB" dirty="0" smtClean="0"/>
          </a:p>
          <a:p>
            <a:endParaRPr lang="en-GB" dirty="0"/>
          </a:p>
        </p:txBody>
      </p:sp>
      <p:pic>
        <p:nvPicPr>
          <p:cNvPr id="5" name="Picture 4" descr="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900" y="285728"/>
            <a:ext cx="642950" cy="642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287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Why these changes?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A46E034-BA04-497E-853E-725C5CCF498E}" type="slidenum">
              <a:rPr lang="de-AT" smtClean="0"/>
              <a:pPr>
                <a:defRPr/>
              </a:pPr>
              <a:t>5</a:t>
            </a:fld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sv-SE" dirty="0" smtClean="0">
                <a:latin typeface="Arial" charset="0"/>
                <a:ea typeface="ＭＳ Ｐゴシック" pitchFamily="34" charset="-128"/>
                <a:cs typeface="Arial" charset="0"/>
              </a:rPr>
              <a:t>The researchers and policy makers involved in decisions related to the development and use of databases that are collected in </a:t>
            </a:r>
            <a:r>
              <a:rPr lang="en-US" altLang="sv-SE" b="1" dirty="0" smtClean="0">
                <a:latin typeface="Arial" charset="0"/>
                <a:ea typeface="ＭＳ Ｐゴシック" pitchFamily="34" charset="-128"/>
                <a:cs typeface="Arial" charset="0"/>
              </a:rPr>
              <a:t>archives</a:t>
            </a:r>
            <a:r>
              <a:rPr lang="en-US" altLang="sv-SE" dirty="0" smtClean="0">
                <a:latin typeface="Arial" charset="0"/>
                <a:ea typeface="ＭＳ Ｐゴシック" pitchFamily="34" charset="-128"/>
                <a:cs typeface="Arial" charset="0"/>
              </a:rPr>
              <a:t> have a common view: they are gold mines for research!</a:t>
            </a:r>
          </a:p>
          <a:p>
            <a:pPr marL="0" indent="0">
              <a:buNone/>
            </a:pPr>
            <a:endParaRPr lang="en-US" altLang="sv-SE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Concerns</a:t>
            </a:r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 related </a:t>
            </a:r>
            <a:r>
              <a:rPr lang="en-US" dirty="0">
                <a:latin typeface="Arial" charset="0"/>
                <a:ea typeface="ＭＳ Ｐゴシック" pitchFamily="34" charset="-128"/>
                <a:cs typeface="Arial" charset="0"/>
              </a:rPr>
              <a:t>to research that requires access to a person related records</a:t>
            </a:r>
            <a:endParaRPr lang="en-US" dirty="0" smtClean="0"/>
          </a:p>
          <a:p>
            <a:pPr lvl="2"/>
            <a:r>
              <a:rPr lang="en-US" sz="2900" dirty="0" smtClean="0"/>
              <a:t>Potential conflict between </a:t>
            </a:r>
          </a:p>
          <a:p>
            <a:pPr lvl="3"/>
            <a:r>
              <a:rPr lang="en-US" sz="2300" dirty="0" smtClean="0"/>
              <a:t>the </a:t>
            </a:r>
            <a:r>
              <a:rPr lang="en-US" sz="2300" dirty="0"/>
              <a:t>interest in conducting research that gives rise to important new </a:t>
            </a:r>
            <a:r>
              <a:rPr lang="en-US" sz="2300" dirty="0" smtClean="0"/>
              <a:t>knowledge</a:t>
            </a:r>
          </a:p>
          <a:p>
            <a:pPr lvl="3"/>
            <a:r>
              <a:rPr lang="en-US" sz="2300" dirty="0" smtClean="0"/>
              <a:t>the </a:t>
            </a:r>
            <a:r>
              <a:rPr lang="en-US" sz="2300" dirty="0"/>
              <a:t>interest in protecting the individual's privacy. </a:t>
            </a:r>
            <a:endParaRPr lang="en-US" sz="2300" dirty="0" smtClean="0"/>
          </a:p>
          <a:p>
            <a:r>
              <a:rPr lang="en-US" dirty="0" smtClean="0"/>
              <a:t>It </a:t>
            </a:r>
            <a:r>
              <a:rPr lang="en-US" dirty="0"/>
              <a:t>is very important that 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regulatory framework </a:t>
            </a:r>
            <a:r>
              <a:rPr lang="en-US" dirty="0"/>
              <a:t>meets 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individual's privacy</a:t>
            </a:r>
            <a:r>
              <a:rPr lang="en-US" dirty="0"/>
              <a:t> in order to maintain public confidence in the research. 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</a:t>
            </a:r>
            <a:r>
              <a:rPr lang="en-US" dirty="0" smtClean="0"/>
              <a:t> researchers' </a:t>
            </a:r>
            <a:r>
              <a:rPr lang="en-US" dirty="0"/>
              <a:t>need for quicker and more efficient access to data can be met.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aim is to identify a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technical and administrative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solutions </a:t>
            </a:r>
            <a:r>
              <a:rPr lang="en-US" dirty="0"/>
              <a:t>for connecting data from different </a:t>
            </a:r>
            <a:r>
              <a:rPr lang="en-US" dirty="0" smtClean="0"/>
              <a:t>authorities, future solutions </a:t>
            </a:r>
            <a:r>
              <a:rPr lang="en-US" dirty="0"/>
              <a:t>for connecting authority data with researchers' own </a:t>
            </a:r>
            <a:r>
              <a:rPr lang="en-US" dirty="0" smtClean="0"/>
              <a:t>data and the storage of data</a:t>
            </a:r>
            <a:endParaRPr lang="en-GB" dirty="0"/>
          </a:p>
        </p:txBody>
      </p:sp>
      <p:pic>
        <p:nvPicPr>
          <p:cNvPr id="5" name="Picture 4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900" y="285728"/>
            <a:ext cx="642950" cy="642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300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Research data before the new changes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A46E034-BA04-497E-853E-725C5CCF498E}" type="slidenum">
              <a:rPr lang="de-AT" smtClean="0"/>
              <a:pPr>
                <a:defRPr/>
              </a:pPr>
              <a:t>6</a:t>
            </a:fld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sv-SE" dirty="0">
                <a:latin typeface="Arial" charset="0"/>
                <a:ea typeface="ＭＳ Ｐゴシック" pitchFamily="34" charset="-128"/>
                <a:cs typeface="Arial" charset="0"/>
              </a:rPr>
              <a:t>Swedish medical and social research is world leading, and </a:t>
            </a:r>
            <a:r>
              <a:rPr lang="en-US" alt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Swedish </a:t>
            </a:r>
            <a:r>
              <a:rPr lang="en-US" altLang="sv-S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population registers </a:t>
            </a:r>
            <a:r>
              <a:rPr lang="en-US" altLang="sv-SE" dirty="0" smtClean="0">
                <a:latin typeface="Arial" charset="0"/>
                <a:ea typeface="ＭＳ Ｐゴシック" pitchFamily="34" charset="-128"/>
                <a:cs typeface="Arial" charset="0"/>
              </a:rPr>
              <a:t>constitute a unique resource for research. </a:t>
            </a:r>
          </a:p>
          <a:p>
            <a:pPr lvl="1"/>
            <a:r>
              <a:rPr lang="en-US" altLang="sv-SE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An </a:t>
            </a:r>
            <a:r>
              <a:rPr lang="en-US" altLang="sv-SE" dirty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important factor for </a:t>
            </a:r>
            <a:r>
              <a:rPr lang="en-US" altLang="sv-SE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success is </a:t>
            </a:r>
            <a:r>
              <a:rPr lang="en-US" altLang="sv-SE" dirty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the ability to use existing national population-based registers</a:t>
            </a:r>
            <a:r>
              <a:rPr lang="en-US" altLang="sv-SE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.</a:t>
            </a:r>
          </a:p>
          <a:p>
            <a:pPr marL="274320" lvl="1" indent="0">
              <a:buNone/>
            </a:pPr>
            <a:endParaRPr lang="en-US" altLang="sv-SE" dirty="0">
              <a:solidFill>
                <a:schemeClr val="tx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r>
              <a:rPr lang="en-US" dirty="0">
                <a:latin typeface="Arial" charset="0"/>
                <a:ea typeface="ＭＳ Ｐゴシック" pitchFamily="34" charset="-128"/>
                <a:cs typeface="Arial" charset="0"/>
              </a:rPr>
              <a:t>In Sweden data for individual respondents (</a:t>
            </a:r>
            <a:r>
              <a:rPr lang="en-US" dirty="0" err="1">
                <a:latin typeface="Arial" charset="0"/>
                <a:ea typeface="ＭＳ Ｐゴシック" pitchFamily="34" charset="-128"/>
                <a:cs typeface="Arial" charset="0"/>
              </a:rPr>
              <a:t>microdata</a:t>
            </a:r>
            <a:r>
              <a:rPr lang="en-US" dirty="0">
                <a:latin typeface="Arial" charset="0"/>
                <a:ea typeface="ＭＳ Ｐゴシック" pitchFamily="34" charset="-128"/>
                <a:cs typeface="Arial" charset="0"/>
              </a:rPr>
              <a:t>) are protected by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the Secrecy Act</a:t>
            </a:r>
            <a:r>
              <a:rPr lang="en-US" dirty="0">
                <a:latin typeface="Arial" charset="0"/>
                <a:ea typeface="ＭＳ Ｐゴシック" pitchFamily="34" charset="-128"/>
                <a:cs typeface="Arial" charset="0"/>
              </a:rPr>
              <a:t>. </a:t>
            </a:r>
            <a:endParaRPr 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>
              <a:buNone/>
            </a:pPr>
            <a:endParaRPr 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Researchers can </a:t>
            </a:r>
            <a:r>
              <a:rPr lang="en-US" dirty="0">
                <a:latin typeface="Arial" charset="0"/>
                <a:ea typeface="ＭＳ Ｐゴシック" pitchFamily="34" charset="-128"/>
                <a:cs typeface="Arial" charset="0"/>
              </a:rPr>
              <a:t>apply for access to </a:t>
            </a:r>
            <a:r>
              <a:rPr lang="en-US" dirty="0" err="1">
                <a:latin typeface="Arial" charset="0"/>
                <a:ea typeface="ＭＳ Ｐゴシック" pitchFamily="34" charset="-128"/>
                <a:cs typeface="Arial" charset="0"/>
              </a:rPr>
              <a:t>microdata</a:t>
            </a:r>
            <a:r>
              <a:rPr lang="en-US" dirty="0">
                <a:latin typeface="Arial" charset="0"/>
                <a:ea typeface="ＭＳ Ｐゴシック" pitchFamily="34" charset="-128"/>
                <a:cs typeface="Arial" charset="0"/>
              </a:rPr>
              <a:t> for use in specified research projects. </a:t>
            </a:r>
            <a:endParaRPr 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Just now,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Swedish 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National Data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Service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 is the only provider of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old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 and new useful data, very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well documented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, easy to be accessed, free of charge, with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excellent technical support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system for researchers’ access to </a:t>
            </a:r>
            <a:r>
              <a:rPr lang="en-US" dirty="0" err="1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microdata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 stored at Statistics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Sweden, </a:t>
            </a:r>
            <a:r>
              <a:rPr lang="en-US" dirty="0" err="1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Microdata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Online Access (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MONA) was improving but still need many improvements to reach SND:s high standards!</a:t>
            </a:r>
          </a:p>
        </p:txBody>
      </p:sp>
      <p:pic>
        <p:nvPicPr>
          <p:cNvPr id="5" name="Picture 4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900" y="285728"/>
            <a:ext cx="642950" cy="642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2629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Thank you for your attention</a:t>
            </a:r>
            <a:endParaRPr lang="de-AT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085184"/>
            <a:ext cx="3568824" cy="93610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b="1" dirty="0" smtClean="0"/>
              <a:t>Daniela Andrén, </a:t>
            </a:r>
            <a:endParaRPr lang="en-US" b="1" dirty="0" smtClean="0"/>
          </a:p>
          <a:p>
            <a:pPr algn="ctr"/>
            <a:r>
              <a:rPr lang="en-US" altLang="sv-SE" dirty="0" err="1" smtClean="0">
                <a:latin typeface="Arial" charset="0"/>
                <a:ea typeface="ＭＳ Ｐゴシック" pitchFamily="34" charset="-128"/>
                <a:cs typeface="Arial" charset="0"/>
              </a:rPr>
              <a:t>Örebro</a:t>
            </a:r>
            <a:r>
              <a:rPr lang="en-US" altLang="sv-SE" dirty="0" smtClean="0">
                <a:latin typeface="Arial" charset="0"/>
                <a:ea typeface="ＭＳ Ｐゴシック" pitchFamily="34" charset="-128"/>
                <a:cs typeface="Arial" charset="0"/>
              </a:rPr>
              <a:t> University </a:t>
            </a:r>
            <a:r>
              <a:rPr lang="en-US" altLang="sv-SE" dirty="0">
                <a:latin typeface="Arial" charset="0"/>
                <a:ea typeface="ＭＳ Ｐゴシック" pitchFamily="34" charset="-128"/>
                <a:cs typeface="Arial" charset="0"/>
              </a:rPr>
              <a:t>School of Business</a:t>
            </a:r>
            <a:r>
              <a:rPr lang="en-US" altLang="sv-SE" dirty="0" smtClean="0">
                <a:latin typeface="Arial" charset="0"/>
                <a:ea typeface="ＭＳ Ｐゴシック" pitchFamily="34" charset="-128"/>
                <a:cs typeface="Arial" charset="0"/>
              </a:rPr>
              <a:t>,</a:t>
            </a:r>
            <a:r>
              <a:rPr lang="en-US" altLang="sv-SE" dirty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en-US" altLang="sv-SE" dirty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sv-SE" dirty="0">
                <a:latin typeface="Arial" charset="0"/>
                <a:ea typeface="ＭＳ Ｐゴシック" pitchFamily="34" charset="-128"/>
                <a:cs typeface="Arial" charset="0"/>
              </a:rPr>
              <a:t>&amp; Swedish Social Insurance Agency </a:t>
            </a:r>
            <a:br>
              <a:rPr lang="en-US" altLang="sv-SE" dirty="0">
                <a:latin typeface="Arial" charset="0"/>
                <a:ea typeface="ＭＳ Ｐゴシック" pitchFamily="34" charset="-128"/>
                <a:cs typeface="Arial" charset="0"/>
              </a:rPr>
            </a:br>
            <a:endParaRPr lang="de-AT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2699792" y="2519560"/>
            <a:ext cx="554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Data Archives/Services and Policy Level Issues </a:t>
            </a:r>
            <a:r>
              <a:rPr lang="en-US" dirty="0"/>
              <a:t>	</a:t>
            </a:r>
          </a:p>
          <a:p>
            <a:endParaRPr lang="de-DE" dirty="0"/>
          </a:p>
        </p:txBody>
      </p:sp>
      <p:pic>
        <p:nvPicPr>
          <p:cNvPr id="143362" name="Picture 2" descr="FP7-capacitie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857256" cy="698664"/>
          </a:xfrm>
          <a:prstGeom prst="rect">
            <a:avLst/>
          </a:prstGeom>
          <a:noFill/>
        </p:spPr>
      </p:pic>
      <p:pic>
        <p:nvPicPr>
          <p:cNvPr id="143364" name="Picture 4" descr="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0"/>
            <a:ext cx="1000116" cy="1000116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105827"/>
            <a:ext cx="867076" cy="62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fk60mm_cmyk_p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206570"/>
            <a:ext cx="2162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660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2248</TotalTime>
  <Words>641</Words>
  <Application>Microsoft Office PowerPoint</Application>
  <PresentationFormat>On-screen Show (4:3)</PresentationFormat>
  <Paragraphs>65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Origin</vt:lpstr>
      <vt:lpstr>New legislation relevant for register based research in Sweden</vt:lpstr>
      <vt:lpstr>My organizations &amp; data </vt:lpstr>
      <vt:lpstr>The latest updates</vt:lpstr>
      <vt:lpstr>The latest updates</vt:lpstr>
      <vt:lpstr>Why these changes?</vt:lpstr>
      <vt:lpstr>Research data before the new changes</vt:lpstr>
      <vt:lpstr>Thank you for your attention</vt:lpstr>
    </vt:vector>
  </TitlesOfParts>
  <Company>Zentrum für soziale Innovation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done since May 2011</dc:title>
  <dc:creator>elke</dc:creator>
  <cp:lastModifiedBy>Daniela Andrén</cp:lastModifiedBy>
  <cp:revision>60</cp:revision>
  <dcterms:created xsi:type="dcterms:W3CDTF">2011-10-04T07:56:16Z</dcterms:created>
  <dcterms:modified xsi:type="dcterms:W3CDTF">2014-05-26T09:27:06Z</dcterms:modified>
</cp:coreProperties>
</file>