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6" r:id="rId1"/>
  </p:sldMasterIdLst>
  <p:notesMasterIdLst>
    <p:notesMasterId r:id="rId26"/>
  </p:notesMasterIdLst>
  <p:sldIdLst>
    <p:sldId id="256" r:id="rId2"/>
    <p:sldId id="276" r:id="rId3"/>
    <p:sldId id="274" r:id="rId4"/>
    <p:sldId id="278" r:id="rId5"/>
    <p:sldId id="279" r:id="rId6"/>
    <p:sldId id="292" r:id="rId7"/>
    <p:sldId id="293" r:id="rId8"/>
    <p:sldId id="294" r:id="rId9"/>
    <p:sldId id="295" r:id="rId10"/>
    <p:sldId id="296" r:id="rId11"/>
    <p:sldId id="297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63" r:id="rId25"/>
  </p:sldIdLst>
  <p:sldSz cx="9144000" cy="6858000" type="screen4x3"/>
  <p:notesSz cx="6761163" cy="99425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9E24-28BB-437D-8491-B2CE680B5899}" type="datetimeFigureOut">
              <a:rPr lang="de-DE" smtClean="0"/>
              <a:pPr/>
              <a:t>6/2/14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8E18B-B73E-4546-A8FC-A90FBEF6502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00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E18B-B73E-4546-A8FC-A90FBEF65028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96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E18B-B73E-4546-A8FC-A90FBEF65028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96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4EC6B824-FAE5-42F3-9188-022C8D206393}" type="datetime1">
              <a:rPr lang="de-DE" smtClean="0"/>
              <a:pPr>
                <a:defRPr/>
              </a:pPr>
              <a:t>6/2/14</a:t>
            </a:fld>
            <a:endParaRPr lang="de-A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r>
              <a:rPr lang="en-US" smtClean="0"/>
              <a:t>“Towards 2020: New Horizons for RTD and Innovation in the Western Balkan Region”</a:t>
            </a:r>
            <a:endParaRPr lang="de-AT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‹#›</a:t>
            </a:fld>
            <a:endParaRPr lang="de-AT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C6B824-FAE5-42F3-9188-022C8D206393}" type="datetime1">
              <a:rPr lang="de-DE" smtClean="0"/>
              <a:pPr>
                <a:defRPr/>
              </a:pPr>
              <a:t>6/2/14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“Towards 2020: New Horizons for RTD and Innovation in the Western Balkan Region”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C6B824-FAE5-42F3-9188-022C8D206393}" type="datetime1">
              <a:rPr lang="de-DE" smtClean="0"/>
              <a:pPr>
                <a:defRPr/>
              </a:pPr>
              <a:t>6/2/14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“Towards 2020: New Horizons for RTD and Innovation in the Western Balkan Region”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‹#›</a:t>
            </a:fld>
            <a:endParaRPr lang="de-AT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C6B824-FAE5-42F3-9188-022C8D206393}" type="datetime1">
              <a:rPr lang="de-DE" smtClean="0"/>
              <a:pPr>
                <a:defRPr/>
              </a:pPr>
              <a:t>6/2/14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“Towards 2020: New Horizons for RTD and Innovation in the Western Balkan Region”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‹#›</a:t>
            </a:fld>
            <a:endParaRPr lang="de-A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4EC6B824-FAE5-42F3-9188-022C8D206393}" type="datetime1">
              <a:rPr lang="de-DE" smtClean="0"/>
              <a:pPr>
                <a:defRPr/>
              </a:pPr>
              <a:t>6/2/14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r>
              <a:rPr lang="en-US" smtClean="0"/>
              <a:t>“Towards 2020: New Horizons for RTD and Innovation in the Western Balkan Region”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‹#›</a:t>
            </a:fld>
            <a:endParaRPr lang="de-AT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C6B824-FAE5-42F3-9188-022C8D206393}" type="datetime1">
              <a:rPr lang="de-DE" smtClean="0"/>
              <a:pPr>
                <a:defRPr/>
              </a:pPr>
              <a:t>6/2/14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“Towards 2020: New Horizons for RTD and Innovation in the Western Balkan Region”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‹#›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C6B824-FAE5-42F3-9188-022C8D206393}" type="datetime1">
              <a:rPr lang="de-DE" smtClean="0"/>
              <a:pPr>
                <a:defRPr/>
              </a:pPr>
              <a:t>6/2/14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“Towards 2020: New Horizons for RTD and Innovation in the Western Balkan Region”</a:t>
            </a:r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‹#›</a:t>
            </a:fld>
            <a:endParaRPr lang="de-A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C6B824-FAE5-42F3-9188-022C8D206393}" type="datetime1">
              <a:rPr lang="de-DE" smtClean="0"/>
              <a:pPr>
                <a:defRPr/>
              </a:pPr>
              <a:t>6/2/14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“Towards 2020: New Horizons for RTD and Innovation in the Western Balkan Region”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‹#›</a:t>
            </a:fld>
            <a:endParaRPr lang="de-AT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C6B824-FAE5-42F3-9188-022C8D206393}" type="datetime1">
              <a:rPr lang="de-DE" smtClean="0"/>
              <a:pPr>
                <a:defRPr/>
              </a:pPr>
              <a:t>6/2/14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“Towards 2020: New Horizons for RTD and Innovation in the Western Balkan Region”</a:t>
            </a:r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‹#›</a:t>
            </a:fld>
            <a:endParaRPr lang="de-AT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C6B824-FAE5-42F3-9188-022C8D206393}" type="datetime1">
              <a:rPr lang="de-DE" smtClean="0"/>
              <a:pPr>
                <a:defRPr/>
              </a:pPr>
              <a:t>6/2/14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“Towards 2020: New Horizons for RTD and Innovation in the Western Balkan Region”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‹#›</a:t>
            </a:fld>
            <a:endParaRPr lang="de-AT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C6B824-FAE5-42F3-9188-022C8D206393}" type="datetime1">
              <a:rPr lang="de-DE" smtClean="0"/>
              <a:pPr>
                <a:defRPr/>
              </a:pPr>
              <a:t>6/2/14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“Towards 2020: New Horizons for RTD and Innovation in the Western Balkan Region”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‹#›</a:t>
            </a:fld>
            <a:endParaRPr lang="de-AT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EC6B824-FAE5-42F3-9188-022C8D206393}" type="datetime1">
              <a:rPr lang="de-DE" smtClean="0"/>
              <a:pPr>
                <a:defRPr/>
              </a:pPr>
              <a:t>6/2/14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“Towards 2020: New Horizons for RTD and Innovation in the Western Balkan Region”</a:t>
            </a:r>
            <a:endParaRPr lang="de-A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‹#›</a:t>
            </a:fld>
            <a:endParaRPr lang="de-AT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Archive prototype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9" y="5085184"/>
            <a:ext cx="5084637" cy="72008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de-AT" sz="2500" b="1" dirty="0" smtClean="0">
                <a:latin typeface="Arial"/>
                <a:cs typeface="Arial"/>
              </a:rPr>
              <a:t>Bojana </a:t>
            </a:r>
            <a:r>
              <a:rPr lang="de-AT" sz="2500" b="1" dirty="0" err="1" smtClean="0">
                <a:latin typeface="Arial"/>
                <a:cs typeface="Arial"/>
              </a:rPr>
              <a:t>Tasić</a:t>
            </a:r>
            <a:r>
              <a:rPr lang="de-AT" sz="2500" b="1" dirty="0" smtClean="0">
                <a:latin typeface="Arial"/>
                <a:cs typeface="Arial"/>
              </a:rPr>
              <a:t>,</a:t>
            </a:r>
          </a:p>
          <a:p>
            <a:pPr algn="l"/>
            <a:r>
              <a:rPr lang="de-AT" sz="2500" b="1" dirty="0" smtClean="0">
                <a:latin typeface="Arial"/>
                <a:cs typeface="Arial"/>
              </a:rPr>
              <a:t>The </a:t>
            </a:r>
            <a:r>
              <a:rPr lang="de-AT" sz="2500" b="1" dirty="0">
                <a:latin typeface="Arial"/>
                <a:cs typeface="Arial"/>
              </a:rPr>
              <a:t>Swiss </a:t>
            </a:r>
            <a:r>
              <a:rPr lang="de-AT" sz="2500" b="1" dirty="0" err="1">
                <a:latin typeface="Arial"/>
                <a:cs typeface="Arial"/>
              </a:rPr>
              <a:t>Foundation</a:t>
            </a:r>
            <a:r>
              <a:rPr lang="de-AT" sz="2500" b="1" dirty="0">
                <a:latin typeface="Arial"/>
                <a:cs typeface="Arial"/>
              </a:rPr>
              <a:t> </a:t>
            </a:r>
            <a:r>
              <a:rPr lang="de-AT" sz="2500" b="1" dirty="0" err="1">
                <a:latin typeface="Arial"/>
                <a:cs typeface="Arial"/>
              </a:rPr>
              <a:t>for</a:t>
            </a:r>
            <a:r>
              <a:rPr lang="de-AT" sz="2500" b="1" dirty="0">
                <a:latin typeface="Arial"/>
                <a:cs typeface="Arial"/>
              </a:rPr>
              <a:t> Research in </a:t>
            </a:r>
            <a:r>
              <a:rPr lang="de-AT" sz="2500" b="1" dirty="0" err="1">
                <a:latin typeface="Arial"/>
                <a:cs typeface="Arial"/>
              </a:rPr>
              <a:t>Social</a:t>
            </a:r>
            <a:r>
              <a:rPr lang="de-AT" sz="2500" b="1" dirty="0">
                <a:latin typeface="Arial"/>
                <a:cs typeface="Arial"/>
              </a:rPr>
              <a:t> </a:t>
            </a:r>
            <a:r>
              <a:rPr lang="de-AT" sz="2500" b="1" dirty="0" err="1" smtClean="0">
                <a:latin typeface="Arial"/>
                <a:cs typeface="Arial"/>
              </a:rPr>
              <a:t>Sciences</a:t>
            </a:r>
            <a:r>
              <a:rPr lang="de-AT" sz="2500" b="1" dirty="0" smtClean="0">
                <a:latin typeface="Arial"/>
                <a:cs typeface="Arial"/>
              </a:rPr>
              <a:t> (FORS)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771800" y="251956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"</a:t>
            </a:r>
            <a:r>
              <a:rPr lang="en-GB" dirty="0"/>
              <a:t>Data Archives/Services and Research Community</a:t>
            </a:r>
            <a:r>
              <a:rPr lang="sl-SI" dirty="0"/>
              <a:t>"</a:t>
            </a:r>
            <a:endParaRPr lang="de-DE" dirty="0"/>
          </a:p>
        </p:txBody>
      </p:sp>
      <p:pic>
        <p:nvPicPr>
          <p:cNvPr id="143362" name="Picture 2" descr="FP7-capacities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57256" cy="698664"/>
          </a:xfrm>
          <a:prstGeom prst="rect">
            <a:avLst/>
          </a:prstGeom>
          <a:noFill/>
        </p:spPr>
      </p:pic>
      <p:pic>
        <p:nvPicPr>
          <p:cNvPr id="143364" name="Picture 4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0"/>
            <a:ext cx="1000116" cy="1000116"/>
          </a:xfrm>
          <a:prstGeom prst="rect">
            <a:avLst/>
          </a:prstGeom>
          <a:noFill/>
        </p:spPr>
      </p:pic>
      <p:pic>
        <p:nvPicPr>
          <p:cNvPr id="5" name="Picture 4" descr="fors_logo_onl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157192"/>
            <a:ext cx="1584176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Administration</a:t>
            </a:r>
            <a:endParaRPr lang="sl-SI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4716016" y="2780928"/>
            <a:ext cx="4608512" cy="338437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spc="-5" dirty="0">
                <a:latin typeface="Arial"/>
                <a:cs typeface="Arial"/>
              </a:rPr>
              <a:t>Auditing submissions</a:t>
            </a:r>
          </a:p>
          <a:p>
            <a:pPr>
              <a:lnSpc>
                <a:spcPct val="120000"/>
              </a:lnSpc>
            </a:pPr>
            <a:r>
              <a:rPr lang="en-US" sz="2000" spc="-5" dirty="0">
                <a:latin typeface="Arial"/>
                <a:cs typeface="Arial"/>
              </a:rPr>
              <a:t>Negotiating with Producers</a:t>
            </a:r>
          </a:p>
          <a:p>
            <a:pPr>
              <a:lnSpc>
                <a:spcPct val="120000"/>
              </a:lnSpc>
            </a:pPr>
            <a:r>
              <a:rPr lang="en-US" sz="2000" spc="-5" dirty="0">
                <a:latin typeface="Arial"/>
                <a:cs typeface="Arial"/>
              </a:rPr>
              <a:t>Managing the configuration of the system </a:t>
            </a:r>
          </a:p>
          <a:p>
            <a:pPr>
              <a:lnSpc>
                <a:spcPct val="120000"/>
              </a:lnSpc>
            </a:pPr>
            <a:r>
              <a:rPr lang="en-US" sz="2000" spc="-5" dirty="0" smtClean="0">
                <a:latin typeface="Arial"/>
                <a:cs typeface="Arial"/>
              </a:rPr>
              <a:t>Ensure </a:t>
            </a:r>
            <a:r>
              <a:rPr lang="en-US" sz="2000" spc="-5" dirty="0">
                <a:latin typeface="Arial"/>
                <a:cs typeface="Arial"/>
              </a:rPr>
              <a:t>that the system conforms with policies </a:t>
            </a:r>
          </a:p>
        </p:txBody>
      </p:sp>
      <p:pic>
        <p:nvPicPr>
          <p:cNvPr id="7" name="Content Placeholder 11" descr="OA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285225" y="1340768"/>
            <a:ext cx="4286775" cy="26656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59632" y="2996952"/>
            <a:ext cx="2304256" cy="43204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9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Access</a:t>
            </a:r>
            <a:endParaRPr lang="sl-SI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4716016" y="2780928"/>
            <a:ext cx="4608512" cy="338437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spc="-5" dirty="0">
                <a:latin typeface="Arial"/>
                <a:cs typeface="Arial"/>
              </a:rPr>
              <a:t>Services and functions that support Consumers </a:t>
            </a:r>
          </a:p>
          <a:p>
            <a:pPr>
              <a:lnSpc>
                <a:spcPct val="120000"/>
              </a:lnSpc>
            </a:pPr>
            <a:r>
              <a:rPr lang="en-US" sz="2000" spc="-5" dirty="0">
                <a:latin typeface="Arial"/>
                <a:cs typeface="Arial"/>
              </a:rPr>
              <a:t>Generate and deliver DIP</a:t>
            </a:r>
          </a:p>
        </p:txBody>
      </p:sp>
      <p:pic>
        <p:nvPicPr>
          <p:cNvPr id="7" name="Content Placeholder 11" descr="OA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285225" y="1340768"/>
            <a:ext cx="4286775" cy="26656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59832" y="2204864"/>
            <a:ext cx="576064" cy="648072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1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Actors</a:t>
            </a:r>
            <a:endParaRPr lang="sl-SI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  <p:pic>
        <p:nvPicPr>
          <p:cNvPr id="13" name="Content Placeholder 11" descr="OA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899592" y="1404392"/>
            <a:ext cx="7527135" cy="468052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68343" y="2060848"/>
            <a:ext cx="504057" cy="2736304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75856" y="5661248"/>
            <a:ext cx="2880320" cy="504056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87624" y="2060848"/>
            <a:ext cx="504057" cy="2736304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9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Actors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13</a:t>
            </a:fld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4082008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pc="-5" dirty="0" smtClean="0">
                <a:latin typeface="Arial"/>
                <a:cs typeface="Arial"/>
              </a:rPr>
              <a:t>P</a:t>
            </a:r>
            <a:r>
              <a:rPr lang="en-US" dirty="0" smtClean="0">
                <a:latin typeface="Arial"/>
                <a:cs typeface="Arial"/>
              </a:rPr>
              <a:t>r</a:t>
            </a:r>
            <a:r>
              <a:rPr lang="en-US" spc="-5" dirty="0" smtClean="0">
                <a:latin typeface="Arial"/>
                <a:cs typeface="Arial"/>
              </a:rPr>
              <a:t>odu</a:t>
            </a:r>
            <a:r>
              <a:rPr lang="en-US" dirty="0" smtClean="0">
                <a:latin typeface="Arial"/>
                <a:cs typeface="Arial"/>
              </a:rPr>
              <a:t>c</a:t>
            </a:r>
            <a:r>
              <a:rPr lang="en-US" spc="-5" dirty="0" smtClean="0">
                <a:latin typeface="Arial"/>
                <a:cs typeface="Arial"/>
              </a:rPr>
              <a:t>e</a:t>
            </a:r>
            <a:r>
              <a:rPr lang="en-US" dirty="0" smtClean="0">
                <a:latin typeface="Arial"/>
                <a:cs typeface="Arial"/>
              </a:rPr>
              <a:t>rs</a:t>
            </a:r>
          </a:p>
          <a:p>
            <a:pPr lvl="1">
              <a:lnSpc>
                <a:spcPct val="120000"/>
              </a:lnSpc>
            </a:pPr>
            <a:r>
              <a:rPr lang="en-US" spc="-5" dirty="0" smtClean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er</a:t>
            </a:r>
            <a:r>
              <a:rPr lang="en-US" spc="5" dirty="0" smtClean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agen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pc="-10" dirty="0">
                <a:solidFill>
                  <a:srgbClr val="000000"/>
                </a:solidFill>
                <a:latin typeface="Arial"/>
                <a:cs typeface="Arial"/>
              </a:rPr>
              <a:t>y or a system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hat</a:t>
            </a:r>
            <a:r>
              <a:rPr lang="en-US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deposit</a:t>
            </a:r>
            <a:r>
              <a:rPr lang="en-US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data (data producers, depositors, researchers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/>
                <a:cs typeface="Arial"/>
              </a:rPr>
              <a:t>M</a:t>
            </a:r>
            <a:r>
              <a:rPr lang="en-US" spc="-5" dirty="0" smtClean="0">
                <a:latin typeface="Arial"/>
                <a:cs typeface="Arial"/>
              </a:rPr>
              <a:t>anage</a:t>
            </a:r>
            <a:r>
              <a:rPr lang="en-US" dirty="0" smtClean="0">
                <a:latin typeface="Arial"/>
                <a:cs typeface="Arial"/>
              </a:rPr>
              <a:t>m</a:t>
            </a:r>
            <a:r>
              <a:rPr lang="en-US" spc="-5" dirty="0" smtClean="0">
                <a:latin typeface="Arial"/>
                <a:cs typeface="Arial"/>
              </a:rPr>
              <a:t>ent</a:t>
            </a:r>
          </a:p>
          <a:p>
            <a:pPr lvl="1">
              <a:lnSpc>
                <a:spcPct val="120000"/>
              </a:lnSpc>
            </a:pP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People who work in the archive (data managers, a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pc="-10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progra</a:t>
            </a:r>
            <a:r>
              <a:rPr lang="en-US" spc="-1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pc="-10" dirty="0">
                <a:solidFill>
                  <a:srgbClr val="000000"/>
                </a:solidFill>
                <a:latin typeface="Arial"/>
                <a:cs typeface="Arial"/>
              </a:rPr>
              <a:t>rs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, da</a:t>
            </a:r>
            <a:r>
              <a:rPr lang="en-US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aba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anagers,</a:t>
            </a:r>
            <a:r>
              <a:rPr lang="en-US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lang="en-US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pc="5" dirty="0" err="1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lang="en-US" spc="-10" dirty="0" err="1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re</a:t>
            </a:r>
            <a:r>
              <a:rPr lang="en-US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pc="-5" dirty="0" smtClean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anager</a:t>
            </a:r>
            <a:r>
              <a:rPr lang="en-US" spc="5" dirty="0" smtClean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pc="-5" dirty="0" smtClean="0">
                <a:latin typeface="Arial"/>
                <a:cs typeface="Arial"/>
              </a:rPr>
              <a:t>Con</a:t>
            </a:r>
            <a:r>
              <a:rPr lang="en-US" dirty="0" smtClean="0">
                <a:latin typeface="Arial"/>
                <a:cs typeface="Arial"/>
              </a:rPr>
              <a:t>s</a:t>
            </a:r>
            <a:r>
              <a:rPr lang="en-US" spc="-5" dirty="0" smtClean="0">
                <a:latin typeface="Arial"/>
                <a:cs typeface="Arial"/>
              </a:rPr>
              <a:t>u</a:t>
            </a:r>
            <a:r>
              <a:rPr lang="en-US" dirty="0" smtClean="0">
                <a:latin typeface="Arial"/>
                <a:cs typeface="Arial"/>
              </a:rPr>
              <a:t>m</a:t>
            </a:r>
            <a:r>
              <a:rPr lang="en-US" spc="-5" dirty="0" smtClean="0">
                <a:latin typeface="Arial"/>
                <a:cs typeface="Arial"/>
              </a:rPr>
              <a:t>e</a:t>
            </a:r>
            <a:r>
              <a:rPr lang="en-US" dirty="0" smtClean="0">
                <a:latin typeface="Arial"/>
                <a:cs typeface="Arial"/>
              </a:rPr>
              <a:t>rs</a:t>
            </a:r>
          </a:p>
          <a:p>
            <a:pPr lvl="1">
              <a:lnSpc>
                <a:spcPct val="120000"/>
              </a:lnSpc>
            </a:pP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eople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who</a:t>
            </a:r>
            <a:r>
              <a:rPr lang="en-US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he</a:t>
            </a:r>
            <a:r>
              <a:rPr lang="en-US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data (reader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re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ear</a:t>
            </a:r>
            <a:r>
              <a:rPr lang="en-US" spc="-1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he</a:t>
            </a:r>
            <a:r>
              <a:rPr lang="en-US" spc="-10" dirty="0">
                <a:solidFill>
                  <a:srgbClr val="000000"/>
                </a:solidFill>
                <a:latin typeface="Arial"/>
                <a:cs typeface="Arial"/>
              </a:rPr>
              <a:t>rs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ade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mi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cs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pub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er</a:t>
            </a:r>
            <a:r>
              <a:rPr lang="en-US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pc="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mm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lang="en-US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pc="-10" dirty="0">
                <a:solidFill>
                  <a:srgbClr val="000000"/>
                </a:solidFill>
                <a:latin typeface="Arial"/>
                <a:cs typeface="Arial"/>
              </a:rPr>
              <a:t>ty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lvl="1">
              <a:lnSpc>
                <a:spcPct val="120000"/>
              </a:lnSpc>
            </a:pPr>
            <a:endParaRPr lang="en-US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sl-SI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80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Communication with Actors</a:t>
            </a:r>
            <a:endParaRPr lang="sl-SI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  <p:pic>
        <p:nvPicPr>
          <p:cNvPr id="8" name="Content Placeholder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632848" cy="5393758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1691680" y="3573016"/>
            <a:ext cx="2664296" cy="1728192"/>
          </a:xfrm>
          <a:prstGeom prst="cloudCallout">
            <a:avLst>
              <a:gd name="adj1" fmla="val -31995"/>
              <a:gd name="adj2" fmla="val 71925"/>
            </a:avLst>
          </a:prstGeom>
          <a:solidFill>
            <a:srgbClr val="E6E0EC"/>
          </a:solidFill>
          <a:ln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79712" y="3812847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Negotiate with Producer</a:t>
            </a: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Audit </a:t>
            </a: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submissions</a:t>
            </a:r>
            <a:endParaRPr lang="en-US" sz="1200" spc="-5" dirty="0">
              <a:solidFill>
                <a:srgbClr val="523274"/>
              </a:solidFill>
              <a:latin typeface="Arial"/>
              <a:cs typeface="Arial"/>
            </a:endParaRP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Agree format standards</a:t>
            </a: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Define access permission</a:t>
            </a:r>
            <a:endParaRPr lang="en-US" sz="1200" spc="-5" dirty="0">
              <a:solidFill>
                <a:srgbClr val="523274"/>
              </a:solidFill>
              <a:latin typeface="Arial"/>
              <a:cs typeface="Arial"/>
            </a:endParaRP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Define metadata for SIP</a:t>
            </a:r>
            <a:endParaRPr lang="en-US" sz="1200" spc="-5" dirty="0">
              <a:solidFill>
                <a:srgbClr val="523274"/>
              </a:solidFill>
              <a:latin typeface="Arial"/>
              <a:cs typeface="Arial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4788024" y="2060848"/>
            <a:ext cx="2376264" cy="1440160"/>
          </a:xfrm>
          <a:prstGeom prst="cloudCallout">
            <a:avLst>
              <a:gd name="adj1" fmla="val 33185"/>
              <a:gd name="adj2" fmla="val -7506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12568" y="2276872"/>
            <a:ext cx="2195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Monitor the community</a:t>
            </a: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What </a:t>
            </a: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do they want?</a:t>
            </a: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Monitor </a:t>
            </a: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technology</a:t>
            </a: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How can </a:t>
            </a: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we </a:t>
            </a: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deliver </a:t>
            </a: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data?</a:t>
            </a:r>
            <a:endParaRPr lang="en-US" sz="1200" spc="-5" dirty="0">
              <a:solidFill>
                <a:srgbClr val="523274"/>
              </a:solidFill>
              <a:latin typeface="Arial"/>
              <a:cs typeface="Arial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716016" y="3645024"/>
            <a:ext cx="2808312" cy="1584176"/>
          </a:xfrm>
          <a:prstGeom prst="cloudCallout">
            <a:avLst>
              <a:gd name="adj1" fmla="val 21563"/>
              <a:gd name="adj2" fmla="val 76935"/>
            </a:avLst>
          </a:prstGeom>
          <a:solidFill>
            <a:srgbClr val="E6E0EC"/>
          </a:solidFill>
          <a:ln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932040" y="4005064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Support service</a:t>
            </a:r>
            <a:endParaRPr lang="en-US" sz="1200" spc="-5" dirty="0">
              <a:solidFill>
                <a:srgbClr val="523274"/>
              </a:solidFill>
              <a:latin typeface="Arial"/>
              <a:cs typeface="Arial"/>
            </a:endParaRP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How they can access the data?</a:t>
            </a:r>
            <a:endParaRPr lang="en-US" sz="1200" spc="-5" dirty="0">
              <a:solidFill>
                <a:srgbClr val="523274"/>
              </a:solidFill>
              <a:latin typeface="Arial"/>
              <a:cs typeface="Arial"/>
            </a:endParaRP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What </a:t>
            </a: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file formats do they </a:t>
            </a: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want?</a:t>
            </a:r>
            <a:endParaRPr lang="en-US" sz="1200" spc="-5" dirty="0">
              <a:solidFill>
                <a:srgbClr val="523274"/>
              </a:solidFill>
              <a:latin typeface="Arial"/>
              <a:cs typeface="Arial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1691680" y="2060848"/>
            <a:ext cx="2448272" cy="1440160"/>
          </a:xfrm>
          <a:prstGeom prst="cloudCallout">
            <a:avLst>
              <a:gd name="adj1" fmla="val -29575"/>
              <a:gd name="adj2" fmla="val -74462"/>
            </a:avLst>
          </a:prstGeom>
          <a:solidFill>
            <a:srgbClr val="E6E0EC"/>
          </a:solidFill>
          <a:ln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051720" y="2348880"/>
            <a:ext cx="2195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D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e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v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e</a:t>
            </a: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l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o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p</a:t>
            </a:r>
            <a:r>
              <a:rPr lang="en-US" sz="1200" spc="20" dirty="0" smtClean="0">
                <a:solidFill>
                  <a:srgbClr val="523274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pr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e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s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e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rv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a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t</a:t>
            </a: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i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on 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str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a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t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eg</a:t>
            </a: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i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es</a:t>
            </a:r>
            <a:endParaRPr lang="en-US" sz="1200" dirty="0">
              <a:solidFill>
                <a:srgbClr val="523274"/>
              </a:solidFill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D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e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v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e</a:t>
            </a: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l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o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p</a:t>
            </a:r>
            <a:r>
              <a:rPr lang="en-US" sz="1200" spc="20" dirty="0" smtClean="0">
                <a:solidFill>
                  <a:srgbClr val="523274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st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anda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r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ds</a:t>
            </a:r>
            <a:endParaRPr lang="en-US" sz="1200" dirty="0">
              <a:solidFill>
                <a:srgbClr val="523274"/>
              </a:solidFill>
              <a:latin typeface="Arial"/>
              <a:cs typeface="Arial"/>
            </a:endParaRPr>
          </a:p>
          <a:p>
            <a:pPr marL="184150" marR="63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Design 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IP</a:t>
            </a:r>
            <a:endParaRPr lang="en-US" sz="1200" dirty="0">
              <a:solidFill>
                <a:srgbClr val="52327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339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Communication tools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40820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General communication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Website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Mailing lists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Direct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contact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Specific </a:t>
            </a:r>
            <a:r>
              <a:rPr lang="en-US" dirty="0" smtClean="0">
                <a:latin typeface="Arial"/>
                <a:cs typeface="Arial"/>
              </a:rPr>
              <a:t>communication</a:t>
            </a:r>
            <a:endParaRPr lang="en-US" spc="-5" dirty="0">
              <a:latin typeface="Arial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RT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: Request Tracker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– used to record all the communication in Ingest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process</a:t>
            </a:r>
          </a:p>
          <a:p>
            <a:pPr marL="0" indent="0">
              <a:buNone/>
            </a:pPr>
            <a:endParaRPr lang="sl-SI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6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Information packages</a:t>
            </a:r>
            <a:endParaRPr lang="sl-SI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16</a:t>
            </a:fld>
            <a:endParaRPr lang="de-AT"/>
          </a:p>
        </p:txBody>
      </p:sp>
      <p:pic>
        <p:nvPicPr>
          <p:cNvPr id="8" name="Content Placeholder 11" descr="OA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789281" y="1412776"/>
            <a:ext cx="7527135" cy="46805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9672" y="3429000"/>
            <a:ext cx="576064" cy="43204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87824" y="3861048"/>
            <a:ext cx="576064" cy="43204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48064" y="3861048"/>
            <a:ext cx="576064" cy="360040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76256" y="3861048"/>
            <a:ext cx="576064" cy="43204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0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Information packages</a:t>
            </a:r>
            <a:endParaRPr lang="sl-SI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17</a:t>
            </a:fld>
            <a:endParaRPr lang="de-AT"/>
          </a:p>
        </p:txBody>
      </p:sp>
      <p:pic>
        <p:nvPicPr>
          <p:cNvPr id="13" name="Picture 12" descr="I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889" y="188640"/>
            <a:ext cx="10058401" cy="7107777"/>
          </a:xfrm>
          <a:prstGeom prst="rect">
            <a:avLst/>
          </a:prstGeom>
        </p:spPr>
      </p:pic>
      <p:sp>
        <p:nvSpPr>
          <p:cNvPr id="14" name="Content Placeholder 5"/>
          <p:cNvSpPr txBox="1">
            <a:spLocks/>
          </p:cNvSpPr>
          <p:nvPr/>
        </p:nvSpPr>
        <p:spPr>
          <a:xfrm>
            <a:off x="947462" y="1772816"/>
            <a:ext cx="7656985" cy="417646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060" indent="0">
              <a:buFont typeface="Wingdings 3"/>
              <a:buNone/>
            </a:pPr>
            <a:r>
              <a:rPr lang="en-US" sz="2500" spc="-10" dirty="0" smtClean="0">
                <a:latin typeface="Arial"/>
                <a:cs typeface="Arial"/>
              </a:rPr>
              <a:t>S</a:t>
            </a:r>
            <a:r>
              <a:rPr lang="en-US" sz="2500" spc="-15" dirty="0" smtClean="0">
                <a:latin typeface="Arial"/>
                <a:cs typeface="Arial"/>
              </a:rPr>
              <a:t>ubmi</a:t>
            </a:r>
            <a:r>
              <a:rPr lang="en-US" sz="2500" spc="-10" dirty="0" smtClean="0">
                <a:latin typeface="Arial"/>
                <a:cs typeface="Arial"/>
              </a:rPr>
              <a:t>ssi</a:t>
            </a:r>
            <a:r>
              <a:rPr lang="en-US" sz="2500" spc="-15" dirty="0" smtClean="0">
                <a:latin typeface="Arial"/>
                <a:cs typeface="Arial"/>
              </a:rPr>
              <a:t>o</a:t>
            </a:r>
            <a:r>
              <a:rPr lang="en-US" sz="2500" spc="-20" dirty="0" smtClean="0">
                <a:latin typeface="Arial"/>
                <a:cs typeface="Arial"/>
              </a:rPr>
              <a:t>n</a:t>
            </a:r>
            <a:r>
              <a:rPr lang="en-US" sz="2500" spc="20" dirty="0" smtClean="0">
                <a:latin typeface="Arial"/>
                <a:cs typeface="Arial"/>
              </a:rPr>
              <a:t> </a:t>
            </a:r>
            <a:r>
              <a:rPr lang="en-US" sz="2500" dirty="0" smtClean="0">
                <a:latin typeface="Arial"/>
                <a:cs typeface="Arial"/>
              </a:rPr>
              <a:t>I</a:t>
            </a:r>
            <a:r>
              <a:rPr lang="en-US" sz="2500" spc="-15" dirty="0" smtClean="0">
                <a:latin typeface="Arial"/>
                <a:cs typeface="Arial"/>
              </a:rPr>
              <a:t>n</a:t>
            </a:r>
            <a:r>
              <a:rPr lang="en-US" sz="2500" spc="-10" dirty="0" smtClean="0">
                <a:latin typeface="Arial"/>
                <a:cs typeface="Arial"/>
              </a:rPr>
              <a:t>for</a:t>
            </a:r>
            <a:r>
              <a:rPr lang="en-US" sz="2500" spc="-25" dirty="0" smtClean="0">
                <a:latin typeface="Arial"/>
                <a:cs typeface="Arial"/>
              </a:rPr>
              <a:t>m</a:t>
            </a:r>
            <a:r>
              <a:rPr lang="en-US" sz="2500" spc="-15" dirty="0" smtClean="0">
                <a:latin typeface="Arial"/>
                <a:cs typeface="Arial"/>
              </a:rPr>
              <a:t>a</a:t>
            </a:r>
            <a:r>
              <a:rPr lang="en-US" sz="2500" spc="-10" dirty="0" smtClean="0">
                <a:latin typeface="Arial"/>
                <a:cs typeface="Arial"/>
              </a:rPr>
              <a:t>ti</a:t>
            </a:r>
            <a:r>
              <a:rPr lang="en-US" sz="2500" spc="-15" dirty="0" smtClean="0">
                <a:latin typeface="Arial"/>
                <a:cs typeface="Arial"/>
              </a:rPr>
              <a:t>o</a:t>
            </a:r>
            <a:r>
              <a:rPr lang="en-US" sz="2500" spc="-20" dirty="0" smtClean="0">
                <a:latin typeface="Arial"/>
                <a:cs typeface="Arial"/>
              </a:rPr>
              <a:t>n</a:t>
            </a:r>
            <a:r>
              <a:rPr lang="en-US" sz="2500" spc="10" dirty="0" smtClean="0">
                <a:latin typeface="Arial"/>
                <a:cs typeface="Arial"/>
              </a:rPr>
              <a:t> </a:t>
            </a:r>
            <a:r>
              <a:rPr lang="en-US" sz="2500" spc="-10" dirty="0" smtClean="0">
                <a:latin typeface="Arial"/>
                <a:cs typeface="Arial"/>
              </a:rPr>
              <a:t>Package</a:t>
            </a:r>
          </a:p>
          <a:p>
            <a:pPr marL="1750060" indent="0">
              <a:buFont typeface="Wingdings 3"/>
              <a:buNone/>
            </a:pPr>
            <a:endParaRPr lang="en-US" sz="2500" spc="-10" dirty="0" smtClean="0">
              <a:latin typeface="Arial"/>
              <a:cs typeface="Arial"/>
            </a:endParaRPr>
          </a:p>
          <a:p>
            <a:pPr marL="1750060" indent="0">
              <a:buFont typeface="Wingdings 3"/>
              <a:buNone/>
            </a:pPr>
            <a:endParaRPr lang="en-US" sz="2500" spc="-10" dirty="0" smtClean="0">
              <a:latin typeface="Arial"/>
              <a:cs typeface="Arial"/>
            </a:endParaRPr>
          </a:p>
          <a:p>
            <a:pPr marL="1750060" indent="0">
              <a:buFont typeface="Wingdings 3"/>
              <a:buNone/>
            </a:pPr>
            <a:r>
              <a:rPr lang="en-US" sz="2500" spc="-10" dirty="0" smtClean="0">
                <a:latin typeface="Arial"/>
                <a:cs typeface="Arial"/>
              </a:rPr>
              <a:t>Archival</a:t>
            </a:r>
            <a:r>
              <a:rPr lang="en-US" sz="2500" spc="5" dirty="0" smtClean="0">
                <a:latin typeface="Arial"/>
                <a:cs typeface="Arial"/>
              </a:rPr>
              <a:t> </a:t>
            </a:r>
            <a:r>
              <a:rPr lang="en-US" sz="2500" dirty="0" smtClean="0">
                <a:latin typeface="Arial"/>
                <a:cs typeface="Arial"/>
              </a:rPr>
              <a:t>I</a:t>
            </a:r>
            <a:r>
              <a:rPr lang="en-US" sz="2500" spc="-15" dirty="0" smtClean="0">
                <a:latin typeface="Arial"/>
                <a:cs typeface="Arial"/>
              </a:rPr>
              <a:t>n</a:t>
            </a:r>
            <a:r>
              <a:rPr lang="en-US" sz="2500" spc="-10" dirty="0" smtClean="0">
                <a:latin typeface="Arial"/>
                <a:cs typeface="Arial"/>
              </a:rPr>
              <a:t>for</a:t>
            </a:r>
            <a:r>
              <a:rPr lang="en-US" sz="2500" spc="-25" dirty="0" smtClean="0">
                <a:latin typeface="Arial"/>
                <a:cs typeface="Arial"/>
              </a:rPr>
              <a:t>m</a:t>
            </a:r>
            <a:r>
              <a:rPr lang="en-US" sz="2500" spc="-15" dirty="0" smtClean="0">
                <a:latin typeface="Arial"/>
                <a:cs typeface="Arial"/>
              </a:rPr>
              <a:t>a</a:t>
            </a:r>
            <a:r>
              <a:rPr lang="en-US" sz="2500" spc="-10" dirty="0" smtClean="0">
                <a:latin typeface="Arial"/>
                <a:cs typeface="Arial"/>
              </a:rPr>
              <a:t>ti</a:t>
            </a:r>
            <a:r>
              <a:rPr lang="en-US" sz="2500" spc="-15" dirty="0" smtClean="0">
                <a:latin typeface="Arial"/>
                <a:cs typeface="Arial"/>
              </a:rPr>
              <a:t>o</a:t>
            </a:r>
            <a:r>
              <a:rPr lang="en-US" sz="2500" spc="-20" dirty="0" smtClean="0">
                <a:latin typeface="Arial"/>
                <a:cs typeface="Arial"/>
              </a:rPr>
              <a:t>n</a:t>
            </a:r>
            <a:r>
              <a:rPr lang="en-US" sz="2500" spc="10" dirty="0" smtClean="0">
                <a:latin typeface="Arial"/>
                <a:cs typeface="Arial"/>
              </a:rPr>
              <a:t> </a:t>
            </a:r>
            <a:r>
              <a:rPr lang="en-US" sz="2500" spc="-10" dirty="0" smtClean="0">
                <a:latin typeface="Arial"/>
                <a:cs typeface="Arial"/>
              </a:rPr>
              <a:t>Package</a:t>
            </a:r>
            <a:r>
              <a:rPr lang="en-US" sz="2500" spc="-5" dirty="0" smtClean="0">
                <a:latin typeface="Arial"/>
                <a:cs typeface="Arial"/>
              </a:rPr>
              <a:t> </a:t>
            </a:r>
          </a:p>
          <a:p>
            <a:pPr marL="1750060" indent="0">
              <a:buFont typeface="Wingdings 3"/>
              <a:buNone/>
            </a:pPr>
            <a:endParaRPr lang="en-US" sz="2500" spc="-5" dirty="0" smtClean="0">
              <a:latin typeface="Arial"/>
              <a:cs typeface="Arial"/>
            </a:endParaRPr>
          </a:p>
          <a:p>
            <a:pPr marL="1750060" indent="0">
              <a:buFont typeface="Wingdings 3"/>
              <a:buNone/>
            </a:pPr>
            <a:endParaRPr lang="en-US" sz="2500" spc="-30" dirty="0" smtClean="0">
              <a:latin typeface="Arial"/>
              <a:cs typeface="Arial"/>
            </a:endParaRPr>
          </a:p>
          <a:p>
            <a:pPr marL="1750060" indent="0">
              <a:buFont typeface="Wingdings 3"/>
              <a:buNone/>
            </a:pPr>
            <a:r>
              <a:rPr lang="en-US" sz="2500" spc="-30" dirty="0" smtClean="0">
                <a:latin typeface="Arial"/>
                <a:cs typeface="Arial"/>
              </a:rPr>
              <a:t>D</a:t>
            </a:r>
            <a:r>
              <a:rPr lang="en-US" sz="2500" spc="-10" dirty="0" smtClean="0">
                <a:latin typeface="Arial"/>
                <a:cs typeface="Arial"/>
              </a:rPr>
              <a:t>isse</a:t>
            </a:r>
            <a:r>
              <a:rPr lang="en-US" sz="2500" spc="-15" dirty="0" smtClean="0">
                <a:latin typeface="Arial"/>
                <a:cs typeface="Arial"/>
              </a:rPr>
              <a:t>mina</a:t>
            </a:r>
            <a:r>
              <a:rPr lang="en-US" sz="2500" spc="-10" dirty="0" smtClean="0">
                <a:latin typeface="Arial"/>
                <a:cs typeface="Arial"/>
              </a:rPr>
              <a:t>ti</a:t>
            </a:r>
            <a:r>
              <a:rPr lang="en-US" sz="2500" spc="-15" dirty="0" smtClean="0">
                <a:latin typeface="Arial"/>
                <a:cs typeface="Arial"/>
              </a:rPr>
              <a:t>o</a:t>
            </a:r>
            <a:r>
              <a:rPr lang="en-US" sz="2500" spc="-20" dirty="0" smtClean="0">
                <a:latin typeface="Arial"/>
                <a:cs typeface="Arial"/>
              </a:rPr>
              <a:t>n</a:t>
            </a:r>
            <a:r>
              <a:rPr lang="en-US" sz="2500" spc="20" dirty="0" smtClean="0">
                <a:latin typeface="Arial"/>
                <a:cs typeface="Arial"/>
              </a:rPr>
              <a:t> </a:t>
            </a:r>
            <a:r>
              <a:rPr lang="en-US" sz="2500" dirty="0" smtClean="0">
                <a:latin typeface="Arial"/>
                <a:cs typeface="Arial"/>
              </a:rPr>
              <a:t>I</a:t>
            </a:r>
            <a:r>
              <a:rPr lang="en-US" sz="2500" spc="-15" dirty="0" smtClean="0">
                <a:latin typeface="Arial"/>
                <a:cs typeface="Arial"/>
              </a:rPr>
              <a:t>n</a:t>
            </a:r>
            <a:r>
              <a:rPr lang="en-US" sz="2500" spc="-10" dirty="0" smtClean="0">
                <a:latin typeface="Arial"/>
                <a:cs typeface="Arial"/>
              </a:rPr>
              <a:t>for</a:t>
            </a:r>
            <a:r>
              <a:rPr lang="en-US" sz="2500" spc="-25" dirty="0" smtClean="0">
                <a:latin typeface="Arial"/>
                <a:cs typeface="Arial"/>
              </a:rPr>
              <a:t>m</a:t>
            </a:r>
            <a:r>
              <a:rPr lang="en-US" sz="2500" spc="-15" dirty="0" smtClean="0">
                <a:latin typeface="Arial"/>
                <a:cs typeface="Arial"/>
              </a:rPr>
              <a:t>a</a:t>
            </a:r>
            <a:r>
              <a:rPr lang="en-US" sz="2500" spc="-10" dirty="0" smtClean="0">
                <a:latin typeface="Arial"/>
                <a:cs typeface="Arial"/>
              </a:rPr>
              <a:t>ti</a:t>
            </a:r>
            <a:r>
              <a:rPr lang="en-US" sz="2500" spc="-15" dirty="0" smtClean="0">
                <a:latin typeface="Arial"/>
                <a:cs typeface="Arial"/>
              </a:rPr>
              <a:t>o</a:t>
            </a:r>
            <a:r>
              <a:rPr lang="en-US" sz="2500" spc="-20" dirty="0" smtClean="0">
                <a:latin typeface="Arial"/>
                <a:cs typeface="Arial"/>
              </a:rPr>
              <a:t>n</a:t>
            </a:r>
            <a:r>
              <a:rPr lang="en-US" sz="2500" spc="20" dirty="0" smtClean="0">
                <a:latin typeface="Arial"/>
                <a:cs typeface="Arial"/>
              </a:rPr>
              <a:t> </a:t>
            </a:r>
            <a:r>
              <a:rPr lang="en-US" sz="2500" spc="-10" dirty="0" smtClean="0">
                <a:latin typeface="Arial"/>
                <a:cs typeface="Arial"/>
              </a:rPr>
              <a:t>Package</a:t>
            </a:r>
            <a:endParaRPr lang="en-US" sz="2500" dirty="0" smtClean="0">
              <a:latin typeface="Arial"/>
              <a:cs typeface="Arial"/>
            </a:endParaRPr>
          </a:p>
          <a:p>
            <a:pPr marL="0" indent="0">
              <a:buFont typeface="Wingdings 3"/>
              <a:buNone/>
            </a:pPr>
            <a:endParaRPr lang="en-US" sz="2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404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Ingest</a:t>
            </a:r>
            <a:endParaRPr lang="sl-SI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18</a:t>
            </a:fld>
            <a:endParaRPr lang="de-AT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245068"/>
            <a:ext cx="6555153" cy="4632204"/>
          </a:xfrm>
          <a:prstGeom prst="rect">
            <a:avLst/>
          </a:prstGeom>
        </p:spPr>
      </p:pic>
      <p:sp>
        <p:nvSpPr>
          <p:cNvPr id="7" name="Line Callout 2 (Border and Accent Bar) 6"/>
          <p:cNvSpPr/>
          <p:nvPr/>
        </p:nvSpPr>
        <p:spPr>
          <a:xfrm>
            <a:off x="5868143" y="2477216"/>
            <a:ext cx="2952328" cy="201622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5546"/>
              <a:gd name="adj6" fmla="val -524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12159" y="2693240"/>
            <a:ext cx="28083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107950" indent="-285750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err="1" smtClean="0">
                <a:solidFill>
                  <a:srgbClr val="523274"/>
                </a:solidFill>
                <a:latin typeface="Arial"/>
                <a:cs typeface="Arial"/>
              </a:rPr>
              <a:t>EPrints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 + </a:t>
            </a:r>
            <a:r>
              <a:rPr lang="en-US" sz="1400" spc="-5" dirty="0" err="1" smtClean="0">
                <a:solidFill>
                  <a:srgbClr val="523274"/>
                </a:solidFill>
                <a:latin typeface="Arial"/>
                <a:cs typeface="Arial"/>
              </a:rPr>
              <a:t>ReShare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 </a:t>
            </a:r>
          </a:p>
          <a:p>
            <a:pPr marL="298450" marR="107950" indent="-285750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Research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data 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repository</a:t>
            </a:r>
          </a:p>
          <a:p>
            <a:pPr marL="298450" marR="107950" indent="-285750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Expanded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metadata profile (DDI) </a:t>
            </a:r>
            <a:endParaRPr lang="en-US" sz="1400" spc="-5" dirty="0" smtClean="0">
              <a:solidFill>
                <a:srgbClr val="523274"/>
              </a:solidFill>
              <a:latin typeface="Arial"/>
              <a:cs typeface="Arial"/>
            </a:endParaRPr>
          </a:p>
          <a:p>
            <a:pPr marL="298450" marR="107950" indent="-285750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Developed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by UKDA </a:t>
            </a:r>
          </a:p>
        </p:txBody>
      </p:sp>
    </p:spTree>
    <p:extLst>
      <p:ext uri="{BB962C8B-B14F-4D97-AF65-F5344CB8AC3E}">
        <p14:creationId xmlns:p14="http://schemas.microsoft.com/office/powerpoint/2010/main" val="365517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Ingest</a:t>
            </a:r>
            <a:endParaRPr lang="sl-SI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19</a:t>
            </a:fld>
            <a:endParaRPr lang="de-AT"/>
          </a:p>
        </p:txBody>
      </p:sp>
      <p:pic>
        <p:nvPicPr>
          <p:cNvPr id="11" name="Picture 10" descr="Ingest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764704"/>
            <a:ext cx="9598604" cy="6782861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3225388" y="3803149"/>
            <a:ext cx="3096344" cy="2304256"/>
          </a:xfrm>
          <a:prstGeom prst="wedgeRectCallout">
            <a:avLst>
              <a:gd name="adj1" fmla="val -15364"/>
              <a:gd name="adj2" fmla="val -82270"/>
            </a:avLst>
          </a:prstGeom>
          <a:solidFill>
            <a:srgbClr val="E3DAE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41412" y="4019173"/>
            <a:ext cx="28083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Log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receipt 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Virus Scan 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Checksum creation 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Generate 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UID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Identify file formats 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Validate file 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formats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Extract technical metadata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Access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permission    </a:t>
            </a:r>
          </a:p>
        </p:txBody>
      </p:sp>
    </p:spTree>
    <p:extLst>
      <p:ext uri="{BB962C8B-B14F-4D97-AF65-F5344CB8AC3E}">
        <p14:creationId xmlns:p14="http://schemas.microsoft.com/office/powerpoint/2010/main" val="334622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Arial"/>
                <a:cs typeface="Arial"/>
              </a:rPr>
              <a:t>Deliverable 5.3: Report on prototype database, June 30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/>
                <a:cs typeface="Arial"/>
              </a:rPr>
              <a:t>Workflow described using OAIS model</a:t>
            </a:r>
          </a:p>
          <a:p>
            <a:pPr marL="0" indent="0">
              <a:buNone/>
            </a:pPr>
            <a:endParaRPr lang="sl-SI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601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Data Management and Archival Storage</a:t>
            </a:r>
            <a:endParaRPr lang="sl-SI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20</a:t>
            </a:fld>
            <a:endParaRPr lang="de-AT"/>
          </a:p>
        </p:txBody>
      </p:sp>
      <p:pic>
        <p:nvPicPr>
          <p:cNvPr id="10" name="Picture 9" descr="AIP stor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640" y="495777"/>
            <a:ext cx="9144000" cy="6461615"/>
          </a:xfrm>
          <a:prstGeom prst="rect">
            <a:avLst/>
          </a:prstGeom>
        </p:spPr>
      </p:pic>
      <p:sp>
        <p:nvSpPr>
          <p:cNvPr id="14" name="Line Callout 2 (Border and Accent Bar) 13"/>
          <p:cNvSpPr/>
          <p:nvPr/>
        </p:nvSpPr>
        <p:spPr>
          <a:xfrm>
            <a:off x="5796136" y="2564904"/>
            <a:ext cx="2952328" cy="1584176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8669"/>
              <a:gd name="adj6" fmla="val -50396"/>
            </a:avLst>
          </a:prstGeom>
          <a:solidFill>
            <a:srgbClr val="E6E0EC"/>
          </a:solidFill>
          <a:ln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796136" y="2691497"/>
            <a:ext cx="30963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Long term reliable storage 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File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and format classification 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Risk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analysis 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Action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and migration of 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formats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Security, disaster recovery</a:t>
            </a:r>
            <a:endParaRPr lang="en-US" sz="1400" spc="-5" dirty="0">
              <a:solidFill>
                <a:srgbClr val="52327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1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Access</a:t>
            </a:r>
            <a:endParaRPr lang="sl-SI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21</a:t>
            </a:fld>
            <a:endParaRPr lang="de-AT"/>
          </a:p>
        </p:txBody>
      </p:sp>
      <p:pic>
        <p:nvPicPr>
          <p:cNvPr id="7" name="Picture 6" descr="Acce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300047"/>
            <a:ext cx="9828584" cy="6945377"/>
          </a:xfrm>
          <a:prstGeom prst="rect">
            <a:avLst/>
          </a:prstGeom>
        </p:spPr>
      </p:pic>
      <p:sp>
        <p:nvSpPr>
          <p:cNvPr id="8" name="Line Callout 2 (Border and Accent Bar) 7"/>
          <p:cNvSpPr/>
          <p:nvPr/>
        </p:nvSpPr>
        <p:spPr>
          <a:xfrm>
            <a:off x="5868144" y="2746459"/>
            <a:ext cx="2952328" cy="1584176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0201"/>
              <a:gd name="adj6" fmla="val -36057"/>
            </a:avLst>
          </a:prstGeom>
          <a:solidFill>
            <a:srgbClr val="E6E0EC"/>
          </a:solidFill>
          <a:ln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8144" y="2923322"/>
            <a:ext cx="3096344" cy="111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107950" indent="-285750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Process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dissemination request </a:t>
            </a:r>
          </a:p>
          <a:p>
            <a:pPr marL="299085" marR="10795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Add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Descriptive Information </a:t>
            </a:r>
          </a:p>
          <a:p>
            <a:pPr marL="299085" marR="10795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Generate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the DIP 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for </a:t>
            </a:r>
            <a:r>
              <a:rPr lang="en-US" sz="1400" spc="-5" dirty="0" err="1" smtClean="0">
                <a:solidFill>
                  <a:srgbClr val="523274"/>
                </a:solidFill>
                <a:latin typeface="Arial"/>
                <a:cs typeface="Arial"/>
              </a:rPr>
              <a:t>Nesstar</a:t>
            </a:r>
            <a:endParaRPr lang="en-US" sz="1400" spc="-5" dirty="0">
              <a:solidFill>
                <a:srgbClr val="523274"/>
              </a:solidFill>
              <a:latin typeface="Arial"/>
              <a:cs typeface="Arial"/>
            </a:endParaRPr>
          </a:p>
          <a:p>
            <a:pPr marL="299085" marR="10795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Deliver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the response </a:t>
            </a:r>
          </a:p>
        </p:txBody>
      </p:sp>
    </p:spTree>
    <p:extLst>
      <p:ext uri="{BB962C8B-B14F-4D97-AF65-F5344CB8AC3E}">
        <p14:creationId xmlns:p14="http://schemas.microsoft.com/office/powerpoint/2010/main" val="412031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Access</a:t>
            </a:r>
            <a:endParaRPr lang="sl-SI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22</a:t>
            </a:fld>
            <a:endParaRPr lang="de-AT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966619"/>
            <a:ext cx="9598603" cy="6782861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3369404" y="3933056"/>
            <a:ext cx="3096344" cy="2088232"/>
          </a:xfrm>
          <a:prstGeom prst="wedgeRectCallout">
            <a:avLst>
              <a:gd name="adj1" fmla="val -15364"/>
              <a:gd name="adj2" fmla="val -82270"/>
            </a:avLst>
          </a:prstGeom>
          <a:solidFill>
            <a:srgbClr val="E3DAE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13420" y="3861048"/>
            <a:ext cx="3168352" cy="1894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marR="10795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endParaRPr lang="en-US" sz="1400" spc="-5" dirty="0">
              <a:solidFill>
                <a:srgbClr val="523274"/>
              </a:solidFill>
              <a:latin typeface="Arial"/>
              <a:cs typeface="Arial"/>
            </a:endParaRPr>
          </a:p>
          <a:p>
            <a:pPr marL="299085" marR="10795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Add/change descriptive metadata</a:t>
            </a:r>
            <a:endParaRPr lang="en-US" sz="1400" spc="-5" dirty="0">
              <a:solidFill>
                <a:srgbClr val="523274"/>
              </a:solidFill>
              <a:latin typeface="Arial"/>
              <a:cs typeface="Arial"/>
            </a:endParaRPr>
          </a:p>
          <a:p>
            <a:pPr marL="299085" marR="10795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Basic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technical metadata </a:t>
            </a:r>
          </a:p>
          <a:p>
            <a:pPr marL="299085" marR="10795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Change file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format 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to the one Consumer expects </a:t>
            </a:r>
            <a:endParaRPr lang="en-US" sz="1400" spc="-5" dirty="0">
              <a:solidFill>
                <a:srgbClr val="523274"/>
              </a:solidFill>
              <a:latin typeface="Arial"/>
              <a:cs typeface="Arial"/>
            </a:endParaRPr>
          </a:p>
          <a:p>
            <a:pPr marL="299085" marR="10795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Add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rights metadata 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 </a:t>
            </a:r>
            <a:endParaRPr lang="en-US" sz="1400" spc="-5" dirty="0">
              <a:solidFill>
                <a:srgbClr val="52327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69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Access tool</a:t>
            </a:r>
            <a:endParaRPr lang="sl-SI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23</a:t>
            </a:fld>
            <a:endParaRPr lang="de-AT"/>
          </a:p>
        </p:txBody>
      </p:sp>
      <p:pic>
        <p:nvPicPr>
          <p:cNvPr id="7" name="Picture 6" descr="nessta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92" y="3068960"/>
            <a:ext cx="3314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8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dirty="0" smtClean="0">
                <a:latin typeface="Arial"/>
                <a:cs typeface="Arial"/>
              </a:rPr>
              <a:t>Thank you for your attention</a:t>
            </a:r>
            <a:endParaRPr lang="de-AT" dirty="0" smtClean="0">
              <a:latin typeface="Arial"/>
              <a:cs typeface="Arial"/>
            </a:endParaRPr>
          </a:p>
        </p:txBody>
      </p:sp>
      <p:pic>
        <p:nvPicPr>
          <p:cNvPr id="143362" name="Picture 2" descr="FP7-capacities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57256" cy="698664"/>
          </a:xfrm>
          <a:prstGeom prst="rect">
            <a:avLst/>
          </a:prstGeom>
          <a:noFill/>
        </p:spPr>
      </p:pic>
      <p:pic>
        <p:nvPicPr>
          <p:cNvPr id="143364" name="Picture 4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0"/>
            <a:ext cx="1000116" cy="1000116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9" y="5085184"/>
            <a:ext cx="5084637" cy="72008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de-AT" sz="2500" b="1" dirty="0" smtClean="0">
                <a:latin typeface="Arial"/>
                <a:cs typeface="Arial"/>
              </a:rPr>
              <a:t>Bojana </a:t>
            </a:r>
            <a:r>
              <a:rPr lang="de-AT" sz="2500" b="1" dirty="0" err="1" smtClean="0">
                <a:latin typeface="Arial"/>
                <a:cs typeface="Arial"/>
              </a:rPr>
              <a:t>Tasić</a:t>
            </a:r>
            <a:r>
              <a:rPr lang="de-AT" sz="2500" b="1" dirty="0" smtClean="0">
                <a:latin typeface="Arial"/>
                <a:cs typeface="Arial"/>
              </a:rPr>
              <a:t>,</a:t>
            </a:r>
          </a:p>
          <a:p>
            <a:pPr algn="l"/>
            <a:r>
              <a:rPr lang="de-AT" sz="2500" b="1" dirty="0" smtClean="0">
                <a:latin typeface="Arial"/>
                <a:cs typeface="Arial"/>
              </a:rPr>
              <a:t>The </a:t>
            </a:r>
            <a:r>
              <a:rPr lang="de-AT" sz="2500" b="1" dirty="0">
                <a:latin typeface="Arial"/>
                <a:cs typeface="Arial"/>
              </a:rPr>
              <a:t>Swiss </a:t>
            </a:r>
            <a:r>
              <a:rPr lang="de-AT" sz="2500" b="1" dirty="0" err="1">
                <a:latin typeface="Arial"/>
                <a:cs typeface="Arial"/>
              </a:rPr>
              <a:t>Foundation</a:t>
            </a:r>
            <a:r>
              <a:rPr lang="de-AT" sz="2500" b="1" dirty="0">
                <a:latin typeface="Arial"/>
                <a:cs typeface="Arial"/>
              </a:rPr>
              <a:t> </a:t>
            </a:r>
            <a:r>
              <a:rPr lang="de-AT" sz="2500" b="1" dirty="0" err="1">
                <a:latin typeface="Arial"/>
                <a:cs typeface="Arial"/>
              </a:rPr>
              <a:t>for</a:t>
            </a:r>
            <a:r>
              <a:rPr lang="de-AT" sz="2500" b="1" dirty="0">
                <a:latin typeface="Arial"/>
                <a:cs typeface="Arial"/>
              </a:rPr>
              <a:t> Research in </a:t>
            </a:r>
            <a:r>
              <a:rPr lang="de-AT" sz="2500" b="1" dirty="0" err="1">
                <a:latin typeface="Arial"/>
                <a:cs typeface="Arial"/>
              </a:rPr>
              <a:t>Social</a:t>
            </a:r>
            <a:r>
              <a:rPr lang="de-AT" sz="2500" b="1" dirty="0">
                <a:latin typeface="Arial"/>
                <a:cs typeface="Arial"/>
              </a:rPr>
              <a:t> </a:t>
            </a:r>
            <a:r>
              <a:rPr lang="de-AT" sz="2500" b="1" dirty="0" err="1" smtClean="0">
                <a:latin typeface="Arial"/>
                <a:cs typeface="Arial"/>
              </a:rPr>
              <a:t>Sciences</a:t>
            </a:r>
            <a:r>
              <a:rPr lang="de-AT" sz="2500" b="1" dirty="0" smtClean="0">
                <a:latin typeface="Arial"/>
                <a:cs typeface="Arial"/>
              </a:rPr>
              <a:t> (FORS)</a:t>
            </a:r>
          </a:p>
        </p:txBody>
      </p:sp>
      <p:pic>
        <p:nvPicPr>
          <p:cNvPr id="12" name="Picture 11" descr="fors_logo_onl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157192"/>
            <a:ext cx="1584176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OAIS model</a:t>
            </a:r>
            <a:endParaRPr lang="sl-SI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  <p:pic>
        <p:nvPicPr>
          <p:cNvPr id="5" name="Content Placeholder 11" descr="OA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861289" y="1412776"/>
            <a:ext cx="752713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1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Elements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pc="-5" dirty="0" smtClean="0">
                <a:latin typeface="Arial"/>
                <a:cs typeface="Arial"/>
              </a:rPr>
              <a:t>Functional entities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/>
                <a:cs typeface="Arial"/>
              </a:rPr>
              <a:t>Actors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/>
                <a:cs typeface="Arial"/>
              </a:rPr>
              <a:t>Information packages</a:t>
            </a:r>
          </a:p>
          <a:p>
            <a:pPr>
              <a:lnSpc>
                <a:spcPct val="120000"/>
              </a:lnSpc>
            </a:pP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sl-SI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02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Functional Entities</a:t>
            </a:r>
            <a:endParaRPr lang="sl-SI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  <p:pic>
        <p:nvPicPr>
          <p:cNvPr id="6" name="Content Placeholder 11" descr="OA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899592" y="1412776"/>
            <a:ext cx="7527135" cy="46805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4159" y="1628800"/>
            <a:ext cx="2664296" cy="79208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6087" y="4365104"/>
            <a:ext cx="4032448" cy="79208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22071" y="2996952"/>
            <a:ext cx="1152128" cy="79208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90223" y="2492896"/>
            <a:ext cx="1584176" cy="79208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62231" y="3501008"/>
            <a:ext cx="1296144" cy="720080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62431" y="2996952"/>
            <a:ext cx="1080120" cy="1008112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5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Ingest</a:t>
            </a:r>
            <a:endParaRPr lang="sl-SI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  <p:pic>
        <p:nvPicPr>
          <p:cNvPr id="13" name="Content Placeholder 11" descr="OA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285225" y="1340768"/>
            <a:ext cx="4286775" cy="26656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59632" y="2276872"/>
            <a:ext cx="576064" cy="43204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4572000" y="2780928"/>
            <a:ext cx="4608512" cy="338437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spc="-5" dirty="0">
                <a:latin typeface="Arial"/>
                <a:cs typeface="Arial"/>
              </a:rPr>
              <a:t>Receive submission</a:t>
            </a:r>
          </a:p>
          <a:p>
            <a:pPr>
              <a:lnSpc>
                <a:spcPct val="120000"/>
              </a:lnSpc>
            </a:pPr>
            <a:r>
              <a:rPr lang="en-US" sz="2000" spc="-5" dirty="0">
                <a:latin typeface="Arial"/>
                <a:cs typeface="Arial"/>
              </a:rPr>
              <a:t>Quality assurance</a:t>
            </a:r>
          </a:p>
          <a:p>
            <a:pPr>
              <a:lnSpc>
                <a:spcPct val="120000"/>
              </a:lnSpc>
            </a:pPr>
            <a:r>
              <a:rPr lang="en-US" sz="2000" spc="-5" dirty="0">
                <a:latin typeface="Arial"/>
                <a:cs typeface="Arial"/>
              </a:rPr>
              <a:t>Transform SIP into AIP</a:t>
            </a:r>
          </a:p>
          <a:p>
            <a:pPr>
              <a:lnSpc>
                <a:spcPct val="120000"/>
              </a:lnSpc>
            </a:pPr>
            <a:r>
              <a:rPr lang="en-US" sz="2000" spc="-5" dirty="0">
                <a:latin typeface="Arial"/>
                <a:cs typeface="Arial"/>
              </a:rPr>
              <a:t>Extraction of descriptive metadata</a:t>
            </a:r>
          </a:p>
          <a:p>
            <a:pPr>
              <a:lnSpc>
                <a:spcPct val="120000"/>
              </a:lnSpc>
            </a:pPr>
            <a:r>
              <a:rPr lang="en-US" sz="2000" spc="-5" dirty="0">
                <a:latin typeface="Arial"/>
                <a:cs typeface="Arial"/>
              </a:rPr>
              <a:t>Transfer of the AIP to Data Management and Archival Storage</a:t>
            </a:r>
            <a:endParaRPr lang="en-US" sz="2000" dirty="0" smtClean="0">
              <a:latin typeface="Arial"/>
              <a:cs typeface="Arial"/>
            </a:endParaRPr>
          </a:p>
          <a:p>
            <a:pPr marL="0" indent="0">
              <a:buFont typeface="Wingdings 3"/>
              <a:buNone/>
            </a:pPr>
            <a:endParaRPr lang="sl-SI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287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Data management</a:t>
            </a:r>
            <a:endParaRPr lang="sl-SI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4572000" y="2780928"/>
            <a:ext cx="4608512" cy="338437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spc="-5" dirty="0">
                <a:latin typeface="Arial"/>
                <a:cs typeface="Arial"/>
              </a:rPr>
              <a:t>Manage metadata in database</a:t>
            </a:r>
          </a:p>
          <a:p>
            <a:pPr>
              <a:lnSpc>
                <a:spcPct val="120000"/>
              </a:lnSpc>
            </a:pPr>
            <a:r>
              <a:rPr lang="en-US" sz="2000" spc="-5" dirty="0">
                <a:latin typeface="Arial"/>
                <a:cs typeface="Arial"/>
              </a:rPr>
              <a:t>Keep a record of actions</a:t>
            </a:r>
          </a:p>
          <a:p>
            <a:pPr>
              <a:lnSpc>
                <a:spcPct val="120000"/>
              </a:lnSpc>
            </a:pPr>
            <a:r>
              <a:rPr lang="en-US" sz="2000" spc="-5" dirty="0">
                <a:latin typeface="Arial"/>
                <a:cs typeface="Arial"/>
              </a:rPr>
              <a:t>Manage UIDs</a:t>
            </a:r>
          </a:p>
          <a:p>
            <a:pPr>
              <a:lnSpc>
                <a:spcPct val="120000"/>
              </a:lnSpc>
            </a:pPr>
            <a:r>
              <a:rPr lang="en-US" sz="2000" spc="-5" dirty="0">
                <a:latin typeface="Arial"/>
                <a:cs typeface="Arial"/>
              </a:rPr>
              <a:t>Perform queries on databases </a:t>
            </a:r>
          </a:p>
          <a:p>
            <a:pPr>
              <a:lnSpc>
                <a:spcPct val="120000"/>
              </a:lnSpc>
            </a:pPr>
            <a:r>
              <a:rPr lang="en-US" sz="2000" spc="-5" dirty="0">
                <a:latin typeface="Arial"/>
                <a:cs typeface="Arial"/>
              </a:rPr>
              <a:t>Generating reports </a:t>
            </a:r>
            <a:endParaRPr lang="sl-SI" sz="2000" dirty="0">
              <a:latin typeface="Arial"/>
              <a:cs typeface="Arial"/>
            </a:endParaRPr>
          </a:p>
        </p:txBody>
      </p:sp>
      <p:pic>
        <p:nvPicPr>
          <p:cNvPr id="7" name="Content Placeholder 11" descr="OA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285225" y="1340768"/>
            <a:ext cx="4286775" cy="26656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79712" y="1988840"/>
            <a:ext cx="936104" cy="43204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8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Archival Storage</a:t>
            </a:r>
            <a:endParaRPr lang="sl-SI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4716016" y="2780928"/>
            <a:ext cx="4608512" cy="338437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spc="-5" dirty="0">
                <a:latin typeface="Arial"/>
                <a:cs typeface="Arial"/>
              </a:rPr>
              <a:t>Store AIP (physical files)</a:t>
            </a:r>
          </a:p>
          <a:p>
            <a:pPr>
              <a:lnSpc>
                <a:spcPct val="120000"/>
              </a:lnSpc>
            </a:pPr>
            <a:r>
              <a:rPr lang="en-US" sz="2000" spc="-5" dirty="0">
                <a:latin typeface="Arial"/>
                <a:cs typeface="Arial"/>
              </a:rPr>
              <a:t>Media migration</a:t>
            </a:r>
          </a:p>
          <a:p>
            <a:pPr>
              <a:lnSpc>
                <a:spcPct val="120000"/>
              </a:lnSpc>
            </a:pPr>
            <a:r>
              <a:rPr lang="en-US" sz="2000" spc="-5" dirty="0">
                <a:latin typeface="Arial"/>
                <a:cs typeface="Arial"/>
              </a:rPr>
              <a:t>Media replacement </a:t>
            </a:r>
          </a:p>
          <a:p>
            <a:pPr>
              <a:lnSpc>
                <a:spcPct val="120000"/>
              </a:lnSpc>
            </a:pPr>
            <a:r>
              <a:rPr lang="en-US" sz="2000" spc="-5" dirty="0">
                <a:latin typeface="Arial"/>
                <a:cs typeface="Arial"/>
              </a:rPr>
              <a:t>Disaster recovery </a:t>
            </a:r>
          </a:p>
          <a:p>
            <a:pPr>
              <a:lnSpc>
                <a:spcPct val="120000"/>
              </a:lnSpc>
            </a:pPr>
            <a:r>
              <a:rPr lang="en-US" sz="2000" spc="-5" dirty="0">
                <a:latin typeface="Arial"/>
                <a:cs typeface="Arial"/>
              </a:rPr>
              <a:t>Security </a:t>
            </a:r>
          </a:p>
        </p:txBody>
      </p:sp>
      <p:pic>
        <p:nvPicPr>
          <p:cNvPr id="7" name="Content Placeholder 11" descr="OA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285225" y="1340768"/>
            <a:ext cx="4286775" cy="26656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1720" y="2492896"/>
            <a:ext cx="720080" cy="504056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6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Preservation planning</a:t>
            </a:r>
            <a:endParaRPr lang="sl-SI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4716016" y="2780928"/>
            <a:ext cx="4608512" cy="338437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spc="-5" dirty="0">
                <a:latin typeface="Arial"/>
                <a:cs typeface="Arial"/>
              </a:rPr>
              <a:t>Monitor the environment  </a:t>
            </a:r>
          </a:p>
          <a:p>
            <a:pPr>
              <a:lnSpc>
                <a:spcPct val="120000"/>
              </a:lnSpc>
            </a:pPr>
            <a:r>
              <a:rPr lang="en-US" sz="2000" spc="-5" dirty="0">
                <a:latin typeface="Arial"/>
                <a:cs typeface="Arial"/>
              </a:rPr>
              <a:t>Provide recommendations and preservation plans </a:t>
            </a:r>
          </a:p>
          <a:p>
            <a:pPr>
              <a:lnSpc>
                <a:spcPct val="120000"/>
              </a:lnSpc>
            </a:pPr>
            <a:r>
              <a:rPr lang="en-US" sz="2000" spc="-5" dirty="0">
                <a:latin typeface="Arial"/>
                <a:cs typeface="Arial"/>
              </a:rPr>
              <a:t>Policies</a:t>
            </a:r>
          </a:p>
          <a:p>
            <a:pPr>
              <a:lnSpc>
                <a:spcPct val="120000"/>
              </a:lnSpc>
            </a:pPr>
            <a:r>
              <a:rPr lang="en-US" sz="2000" spc="-5" dirty="0">
                <a:latin typeface="Arial"/>
                <a:cs typeface="Arial"/>
              </a:rPr>
              <a:t>Technology watch </a:t>
            </a:r>
          </a:p>
        </p:txBody>
      </p:sp>
      <p:pic>
        <p:nvPicPr>
          <p:cNvPr id="7" name="Content Placeholder 11" descr="OA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285225" y="1340768"/>
            <a:ext cx="4286775" cy="26656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19672" y="1484784"/>
            <a:ext cx="1584176" cy="43204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2309</TotalTime>
  <Words>447</Words>
  <Application>Microsoft Macintosh PowerPoint</Application>
  <PresentationFormat>On-screen Show (4:3)</PresentationFormat>
  <Paragraphs>144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Origin</vt:lpstr>
      <vt:lpstr>Archive prototype</vt:lpstr>
      <vt:lpstr>Introduction</vt:lpstr>
      <vt:lpstr>OAIS model</vt:lpstr>
      <vt:lpstr>Elements</vt:lpstr>
      <vt:lpstr>Functional Entities</vt:lpstr>
      <vt:lpstr>Ingest</vt:lpstr>
      <vt:lpstr>Data management</vt:lpstr>
      <vt:lpstr>Archival Storage</vt:lpstr>
      <vt:lpstr>Preservation planning</vt:lpstr>
      <vt:lpstr>Administration</vt:lpstr>
      <vt:lpstr>Access</vt:lpstr>
      <vt:lpstr>Actors</vt:lpstr>
      <vt:lpstr>Actors</vt:lpstr>
      <vt:lpstr>Communication with Actors</vt:lpstr>
      <vt:lpstr>Communication tools</vt:lpstr>
      <vt:lpstr>Information packages</vt:lpstr>
      <vt:lpstr>Information packages</vt:lpstr>
      <vt:lpstr>Ingest</vt:lpstr>
      <vt:lpstr>Ingest</vt:lpstr>
      <vt:lpstr>Data Management and Archival Storage</vt:lpstr>
      <vt:lpstr>Access</vt:lpstr>
      <vt:lpstr>Access</vt:lpstr>
      <vt:lpstr>Access tool</vt:lpstr>
      <vt:lpstr>Thank you for your attention</vt:lpstr>
    </vt:vector>
  </TitlesOfParts>
  <Manager/>
  <Company>FORS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Archive prototype</dc:title>
  <dc:subject/>
  <dc:creator>Bojana Tasic</dc:creator>
  <cp:keywords/>
  <dc:description/>
  <cp:lastModifiedBy>Bojana Tasic</cp:lastModifiedBy>
  <cp:revision>107</cp:revision>
  <cp:lastPrinted>2014-05-21T07:34:12Z</cp:lastPrinted>
  <dcterms:created xsi:type="dcterms:W3CDTF">2011-10-04T07:56:16Z</dcterms:created>
  <dcterms:modified xsi:type="dcterms:W3CDTF">2014-06-02T10:01:15Z</dcterms:modified>
  <cp:category/>
</cp:coreProperties>
</file>